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3"/>
  </p:notesMasterIdLst>
  <p:handoutMasterIdLst>
    <p:handoutMasterId r:id="rId14"/>
  </p:handoutMasterIdLst>
  <p:sldIdLst>
    <p:sldId id="283" r:id="rId2"/>
    <p:sldId id="285" r:id="rId3"/>
    <p:sldId id="299" r:id="rId4"/>
    <p:sldId id="300" r:id="rId5"/>
    <p:sldId id="298" r:id="rId6"/>
    <p:sldId id="301" r:id="rId7"/>
    <p:sldId id="302" r:id="rId8"/>
    <p:sldId id="303" r:id="rId9"/>
    <p:sldId id="306" r:id="rId10"/>
    <p:sldId id="307" r:id="rId11"/>
    <p:sldId id="305" r:id="rId12"/>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C20B2"/>
    <a:srgbClr val="0066FF"/>
    <a:srgbClr val="009900"/>
    <a:srgbClr val="CCFFFF"/>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82734" autoAdjust="0"/>
  </p:normalViewPr>
  <p:slideViewPr>
    <p:cSldViewPr>
      <p:cViewPr>
        <p:scale>
          <a:sx n="66" d="100"/>
          <a:sy n="66" d="100"/>
        </p:scale>
        <p:origin x="-654" y="42"/>
      </p:cViewPr>
      <p:guideLst>
        <p:guide orient="horz" pos="2160"/>
        <p:guide pos="2880"/>
      </p:guideLst>
    </p:cSldViewPr>
  </p:slideViewPr>
  <p:notesTextViewPr>
    <p:cViewPr>
      <p:scale>
        <a:sx n="100" d="100"/>
        <a:sy n="100" d="100"/>
      </p:scale>
      <p:origin x="0" y="1524"/>
    </p:cViewPr>
  </p:notesTextViewPr>
  <p:sorterViewPr>
    <p:cViewPr>
      <p:scale>
        <a:sx n="100" d="100"/>
        <a:sy n="100" d="100"/>
      </p:scale>
      <p:origin x="0" y="1878"/>
    </p:cViewPr>
  </p:sorterViewPr>
  <p:notesViewPr>
    <p:cSldViewPr>
      <p:cViewPr varScale="1">
        <p:scale>
          <a:sx n="81" d="100"/>
          <a:sy n="81" d="100"/>
        </p:scale>
        <p:origin x="-3984" y="-7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87E56D6D-F1EE-4CD6-AB65-BE1A4A5D74BA}" type="datetimeFigureOut">
              <a:rPr kumimoji="1" lang="ja-JP" altLang="en-US" smtClean="0"/>
              <a:pPr/>
              <a:t>2014/2/21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9EAC3C5A-93ED-490F-A07B-8223CFC8FFBC}" type="slidenum">
              <a:rPr kumimoji="1" lang="ja-JP" altLang="en-US" smtClean="0"/>
              <a:pPr/>
              <a:t>&lt;#&gt;</a:t>
            </a:fld>
            <a:endParaRPr kumimoji="1" lang="ja-JP" altLang="en-US"/>
          </a:p>
        </p:txBody>
      </p:sp>
    </p:spTree>
    <p:extLst>
      <p:ext uri="{BB962C8B-B14F-4D97-AF65-F5344CB8AC3E}">
        <p14:creationId xmlns="" xmlns:p14="http://schemas.microsoft.com/office/powerpoint/2010/main" val="3569744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099" cy="496968"/>
          </a:xfrm>
          <a:prstGeom prst="rect">
            <a:avLst/>
          </a:prstGeom>
        </p:spPr>
        <p:txBody>
          <a:bodyPr vert="horz" lIns="91426" tIns="45714" rIns="91426" bIns="45714" rtlCol="0"/>
          <a:lstStyle>
            <a:lvl1pPr algn="l">
              <a:defRPr sz="1200"/>
            </a:lvl1pPr>
          </a:lstStyle>
          <a:p>
            <a:endParaRPr kumimoji="1" lang="ja-JP" altLang="en-US"/>
          </a:p>
        </p:txBody>
      </p:sp>
      <p:sp>
        <p:nvSpPr>
          <p:cNvPr id="3" name="日付プレースホルダ 2"/>
          <p:cNvSpPr>
            <a:spLocks noGrp="1"/>
          </p:cNvSpPr>
          <p:nvPr>
            <p:ph type="dt" idx="1"/>
          </p:nvPr>
        </p:nvSpPr>
        <p:spPr>
          <a:xfrm>
            <a:off x="3854940" y="0"/>
            <a:ext cx="2949099" cy="496968"/>
          </a:xfrm>
          <a:prstGeom prst="rect">
            <a:avLst/>
          </a:prstGeom>
        </p:spPr>
        <p:txBody>
          <a:bodyPr vert="horz" lIns="91426" tIns="45714" rIns="91426" bIns="45714" rtlCol="0"/>
          <a:lstStyle>
            <a:lvl1pPr algn="r">
              <a:defRPr sz="1200"/>
            </a:lvl1pPr>
          </a:lstStyle>
          <a:p>
            <a:fld id="{BF4B6ABA-E00D-4ADF-8289-88413FB25B5C}" type="datetimeFigureOut">
              <a:rPr kumimoji="1" lang="ja-JP" altLang="en-US" smtClean="0"/>
              <a:pPr/>
              <a:t>2014/2/21</a:t>
            </a:fld>
            <a:endParaRPr kumimoji="1" lang="ja-JP" altLang="en-US"/>
          </a:p>
        </p:txBody>
      </p:sp>
      <p:sp>
        <p:nvSpPr>
          <p:cNvPr id="4" name="スライド イメージ プレースホル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6" tIns="45714" rIns="91426" bIns="45714" rtlCol="0" anchor="ctr"/>
          <a:lstStyle/>
          <a:p>
            <a:endParaRPr lang="ja-JP" altLang="en-US"/>
          </a:p>
        </p:txBody>
      </p:sp>
      <p:sp>
        <p:nvSpPr>
          <p:cNvPr id="5" name="ノート プレースホルダ 4"/>
          <p:cNvSpPr>
            <a:spLocks noGrp="1"/>
          </p:cNvSpPr>
          <p:nvPr>
            <p:ph type="body" sz="quarter" idx="3"/>
          </p:nvPr>
        </p:nvSpPr>
        <p:spPr>
          <a:xfrm>
            <a:off x="680563" y="4721188"/>
            <a:ext cx="5444490" cy="4472701"/>
          </a:xfrm>
          <a:prstGeom prst="rect">
            <a:avLst/>
          </a:prstGeom>
        </p:spPr>
        <p:txBody>
          <a:bodyPr vert="horz" lIns="91426" tIns="45714" rIns="91426" bIns="4571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40648"/>
            <a:ext cx="2949099" cy="496968"/>
          </a:xfrm>
          <a:prstGeom prst="rect">
            <a:avLst/>
          </a:prstGeom>
        </p:spPr>
        <p:txBody>
          <a:bodyPr vert="horz" lIns="91426" tIns="45714" rIns="91426" bIns="4571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40" y="9440648"/>
            <a:ext cx="2949099" cy="496968"/>
          </a:xfrm>
          <a:prstGeom prst="rect">
            <a:avLst/>
          </a:prstGeom>
        </p:spPr>
        <p:txBody>
          <a:bodyPr vert="horz" lIns="91426" tIns="45714" rIns="91426" bIns="45714" rtlCol="0" anchor="b"/>
          <a:lstStyle>
            <a:lvl1pPr algn="r">
              <a:defRPr sz="1200"/>
            </a:lvl1pPr>
          </a:lstStyle>
          <a:p>
            <a:fld id="{4AED1B66-7B1B-4772-B260-5C02A0BB9114}" type="slidenum">
              <a:rPr kumimoji="1" lang="ja-JP" altLang="en-US" smtClean="0"/>
              <a:pPr/>
              <a:t>&lt;#&gt;</a:t>
            </a:fld>
            <a:endParaRPr kumimoji="1" lang="ja-JP" altLang="en-US"/>
          </a:p>
        </p:txBody>
      </p:sp>
    </p:spTree>
    <p:extLst>
      <p:ext uri="{BB962C8B-B14F-4D97-AF65-F5344CB8AC3E}">
        <p14:creationId xmlns="" xmlns:p14="http://schemas.microsoft.com/office/powerpoint/2010/main" val="27720533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Our title</a:t>
            </a:r>
            <a:r>
              <a:rPr kumimoji="1" lang="en-US" altLang="ja-JP" baseline="0" dirty="0" smtClean="0"/>
              <a:t> is: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2"/>
                </a:solidFill>
                <a:effectLst>
                  <a:outerShdw blurRad="50800" dist="38100" dir="5400000" algn="t" rotWithShape="0">
                    <a:prstClr val="black">
                      <a:alpha val="40000"/>
                    </a:prstClr>
                  </a:outerShdw>
                </a:effectLst>
                <a:ea typeface="HGP創英角ｺﾞｼｯｸUB" pitchFamily="50" charset="-128"/>
              </a:rPr>
              <a:t>ASEAN Initiative</a:t>
            </a:r>
            <a:r>
              <a:rPr lang="ja-JP" altLang="en-US" sz="1200" b="1" dirty="0" smtClean="0">
                <a:solidFill>
                  <a:schemeClr val="tx2"/>
                </a:solidFill>
                <a:effectLst>
                  <a:outerShdw blurRad="50800" dist="38100" dir="5400000" algn="t" rotWithShape="0">
                    <a:prstClr val="black">
                      <a:alpha val="40000"/>
                    </a:prstClr>
                  </a:outerShdw>
                </a:effectLst>
                <a:ea typeface="HGP創英角ｺﾞｼｯｸUB" pitchFamily="50" charset="-128"/>
              </a:rPr>
              <a:t> </a:t>
            </a:r>
            <a:r>
              <a:rPr lang="en-US" altLang="ja-JP" sz="1200" b="1" dirty="0" smtClean="0">
                <a:solidFill>
                  <a:schemeClr val="tx2"/>
                </a:solidFill>
                <a:effectLst>
                  <a:outerShdw blurRad="50800" dist="38100" dir="5400000" algn="t" rotWithShape="0">
                    <a:prstClr val="black">
                      <a:alpha val="40000"/>
                    </a:prstClr>
                  </a:outerShdw>
                </a:effectLst>
                <a:ea typeface="HGP創英角ｺﾞｼｯｸUB" pitchFamily="50" charset="-128"/>
              </a:rPr>
              <a:t>to foster next generation talents to lead environment-friendly food production, technological innovation and regional planning.</a:t>
            </a:r>
          </a:p>
          <a:p>
            <a:r>
              <a:rPr kumimoji="1" lang="en-US" altLang="ja-JP" dirty="0" smtClean="0"/>
              <a:t>This</a:t>
            </a:r>
            <a:r>
              <a:rPr kumimoji="1" lang="en-US" altLang="ja-JP" baseline="0" dirty="0" smtClean="0"/>
              <a:t> is a joint project among the three universities. </a:t>
            </a:r>
          </a:p>
          <a:p>
            <a:r>
              <a:rPr kumimoji="1" lang="en-US" altLang="ja-JP" baseline="0" dirty="0" smtClean="0"/>
              <a:t>Tokyo university of Agriculture and Technology has two faculties, Faculty of Agriculture is in charge of food production, </a:t>
            </a:r>
          </a:p>
          <a:p>
            <a:r>
              <a:rPr kumimoji="1" lang="en-US" altLang="ja-JP" baseline="0" dirty="0" smtClean="0"/>
              <a:t>I am from Faculty of Engineering, and we are in charge of technological innovation.</a:t>
            </a:r>
          </a:p>
          <a:p>
            <a:endParaRPr kumimoji="1" lang="en-US" altLang="ja-JP" baseline="0" dirty="0" smtClean="0"/>
          </a:p>
          <a:p>
            <a:r>
              <a:rPr kumimoji="1" lang="en-US" altLang="ja-JP" baseline="0" dirty="0" smtClean="0"/>
              <a:t>Tokyo Metropolitan University is in charge of regional planning and tourism.</a:t>
            </a:r>
          </a:p>
          <a:p>
            <a:r>
              <a:rPr kumimoji="1" lang="en-US" altLang="ja-JP" baseline="0" dirty="0" smtClean="0"/>
              <a:t>Ibaraki University is in charge of regional planning and food supply.</a:t>
            </a:r>
          </a:p>
          <a:p>
            <a:endParaRPr kumimoji="1" lang="en-US" altLang="ja-JP" baseline="0" dirty="0" smtClean="0"/>
          </a:p>
          <a:p>
            <a:r>
              <a:rPr kumimoji="1" lang="ja-JP" altLang="en-US" baseline="0" dirty="0" smtClean="0"/>
              <a:t>特徴</a:t>
            </a:r>
            <a:endParaRPr kumimoji="1" lang="en-US" altLang="ja-JP" baseline="0" dirty="0" smtClean="0"/>
          </a:p>
          <a:p>
            <a:endParaRPr kumimoji="1" lang="en-US" altLang="ja-JP" baseline="0" dirty="0" smtClean="0"/>
          </a:p>
          <a:p>
            <a:r>
              <a:rPr kumimoji="1" lang="en-US" altLang="ja-JP" baseline="0" dirty="0" smtClean="0"/>
              <a:t>Our partners are </a:t>
            </a:r>
          </a:p>
          <a:p>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r>
              <a:rPr kumimoji="1" lang="en-US" altLang="ja-JP" baseline="0"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4AED1B66-7B1B-4772-B260-5C02A0BB9114}" type="slidenum">
              <a:rPr kumimoji="1" lang="ja-JP" altLang="en-US" smtClean="0"/>
              <a:pPr/>
              <a:t>0</a:t>
            </a:fld>
            <a:endParaRPr kumimoji="1" lang="ja-JP" altLang="en-US"/>
          </a:p>
        </p:txBody>
      </p:sp>
    </p:spTree>
    <p:extLst>
      <p:ext uri="{BB962C8B-B14F-4D97-AF65-F5344CB8AC3E}">
        <p14:creationId xmlns="" xmlns:p14="http://schemas.microsoft.com/office/powerpoint/2010/main" val="41039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AED1B66-7B1B-4772-B260-5C02A0BB9114}" type="slidenum">
              <a:rPr kumimoji="1" lang="ja-JP" altLang="en-US" smtClean="0"/>
              <a:pPr/>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p:spPr>
        <p:txBody>
          <a:bodyPr lIns="91435" tIns="45717" rIns="91435" bIns="45717"/>
          <a:lstStyle/>
          <a:p>
            <a:pPr eaLnBrk="1" hangingPunct="1"/>
            <a:endParaRPr lang="ja-JP" altLang="en-US" dirty="0" smtClean="0"/>
          </a:p>
        </p:txBody>
      </p:sp>
      <p:sp>
        <p:nvSpPr>
          <p:cNvPr id="30724" name="スライド番号プレースホルダ 3"/>
          <p:cNvSpPr txBox="1">
            <a:spLocks noGrp="1"/>
          </p:cNvSpPr>
          <p:nvPr/>
        </p:nvSpPr>
        <p:spPr bwMode="auto">
          <a:xfrm>
            <a:off x="3854450" y="9440863"/>
            <a:ext cx="2949575" cy="496887"/>
          </a:xfrm>
          <a:prstGeom prst="rect">
            <a:avLst/>
          </a:prstGeom>
          <a:noFill/>
          <a:ln w="9525">
            <a:noFill/>
            <a:miter lim="800000"/>
            <a:headEnd/>
            <a:tailEnd/>
          </a:ln>
        </p:spPr>
        <p:txBody>
          <a:bodyPr lIns="91435" tIns="45717" rIns="91435" bIns="45717" anchor="b"/>
          <a:lstStyle/>
          <a:p>
            <a:pPr algn="r" defTabSz="882650"/>
            <a:fld id="{A9E1A754-E021-4CEF-B81D-A31C2F94CD1E}" type="slidenum">
              <a:rPr lang="en-US" altLang="ja-JP" sz="1200" b="0">
                <a:latin typeface="Arial" charset="0"/>
              </a:rPr>
              <a:pPr algn="r" defTabSz="882650"/>
              <a:t>10</a:t>
            </a:fld>
            <a:endParaRPr lang="en-US" altLang="ja-JP" sz="1200" b="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4AED1B66-7B1B-4772-B260-5C02A0BB9114}" type="slidenum">
              <a:rPr kumimoji="1" lang="ja-JP" altLang="en-US" smtClean="0"/>
              <a:pPr/>
              <a:t>1</a:t>
            </a:fld>
            <a:endParaRPr kumimoji="1" lang="ja-JP" altLang="en-US"/>
          </a:p>
        </p:txBody>
      </p:sp>
    </p:spTree>
    <p:extLst>
      <p:ext uri="{BB962C8B-B14F-4D97-AF65-F5344CB8AC3E}">
        <p14:creationId xmlns="" xmlns:p14="http://schemas.microsoft.com/office/powerpoint/2010/main" val="372959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ED1B66-7B1B-4772-B260-5C02A0BB9114}" type="slidenum">
              <a:rPr kumimoji="1" lang="ja-JP" altLang="en-US" smtClean="0"/>
              <a:pPr/>
              <a:t>2</a:t>
            </a:fld>
            <a:endParaRPr kumimoji="1" lang="ja-JP" altLang="en-US"/>
          </a:p>
        </p:txBody>
      </p:sp>
    </p:spTree>
    <p:extLst>
      <p:ext uri="{BB962C8B-B14F-4D97-AF65-F5344CB8AC3E}">
        <p14:creationId xmlns="" xmlns:p14="http://schemas.microsoft.com/office/powerpoint/2010/main" val="168247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ED1B66-7B1B-4772-B260-5C02A0BB9114}" type="slidenum">
              <a:rPr kumimoji="1" lang="ja-JP" altLang="en-US" smtClean="0"/>
              <a:pPr/>
              <a:t>3</a:t>
            </a:fld>
            <a:endParaRPr kumimoji="1" lang="ja-JP" altLang="en-US"/>
          </a:p>
        </p:txBody>
      </p:sp>
    </p:spTree>
    <p:extLst>
      <p:ext uri="{BB962C8B-B14F-4D97-AF65-F5344CB8AC3E}">
        <p14:creationId xmlns="" xmlns:p14="http://schemas.microsoft.com/office/powerpoint/2010/main" val="73255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ED1B66-7B1B-4772-B260-5C02A0BB9114}" type="slidenum">
              <a:rPr kumimoji="1" lang="ja-JP" altLang="en-US" smtClean="0"/>
              <a:pPr/>
              <a:t>4</a:t>
            </a:fld>
            <a:endParaRPr kumimoji="1" lang="ja-JP" altLang="en-US"/>
          </a:p>
        </p:txBody>
      </p:sp>
    </p:spTree>
    <p:extLst>
      <p:ext uri="{BB962C8B-B14F-4D97-AF65-F5344CB8AC3E}">
        <p14:creationId xmlns="" xmlns:p14="http://schemas.microsoft.com/office/powerpoint/2010/main" val="380447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AED1B66-7B1B-4772-B260-5C02A0BB9114}" type="slidenum">
              <a:rPr kumimoji="1" lang="ja-JP" altLang="en-US" smtClean="0"/>
              <a:pPr/>
              <a:t>5</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9E1CAA9-2684-4D6B-8193-602A184C63E3}" type="slidenum">
              <a:rPr lang="en-US" altLang="ja-JP" smtClean="0"/>
              <a:pPr/>
              <a:t>6</a:t>
            </a:fld>
            <a:endParaRPr lang="en-US" altLang="ja-JP" smtClean="0"/>
          </a:p>
        </p:txBody>
      </p:sp>
      <p:sp>
        <p:nvSpPr>
          <p:cNvPr id="19459" name="Rectangle 2"/>
          <p:cNvSpPr>
            <a:spLocks noGrp="1" noRot="1" noChangeAspect="1" noChangeArrowheads="1" noTextEdit="1"/>
          </p:cNvSpPr>
          <p:nvPr>
            <p:ph type="sldImg"/>
          </p:nvPr>
        </p:nvSpPr>
        <p:spPr>
          <a:xfrm>
            <a:off x="917575" y="744538"/>
            <a:ext cx="4972050" cy="3729037"/>
          </a:xfrm>
          <a:ln/>
        </p:spPr>
      </p:sp>
      <p:sp>
        <p:nvSpPr>
          <p:cNvPr id="19460" name="Rectangle 3"/>
          <p:cNvSpPr>
            <a:spLocks noGrp="1" noChangeArrowheads="1"/>
          </p:cNvSpPr>
          <p:nvPr>
            <p:ph type="body" idx="1"/>
          </p:nvPr>
        </p:nvSpPr>
        <p:spPr>
          <a:xfrm>
            <a:off x="908050" y="4721225"/>
            <a:ext cx="4989513" cy="4473575"/>
          </a:xfrm>
          <a:noFill/>
          <a:ln/>
        </p:spPr>
        <p:txBody>
          <a:bodyPr/>
          <a:lstStyle/>
          <a:p>
            <a:pPr eaLnBrk="1" hangingPunct="1"/>
            <a:r>
              <a:rPr lang="en-US" altLang="ja-JP" smtClean="0"/>
              <a:t>TUAT is composed of three faculties. Faculty of Agriculture, Faculty of Engineering and Faculty of Bio-Applications and Systems Engineering (we call it BASE in short). TUAT is a rather small university. We have 400 faculty members, 4,300 Undergraduate students and 2,000 Graduate Students.</a:t>
            </a:r>
          </a:p>
          <a:p>
            <a:pPr eaLnBrk="1" hangingPunct="1"/>
            <a:r>
              <a:rPr lang="en-US" altLang="ja-JP" smtClean="0"/>
              <a:t>We have two campuses. One in Fuchu for the faculty of Agriculture and the other is for the faculty of Engineering. I belongs to the faculty of engineering, but I am living just beside the faculty of agriculture. This is the view from my home. This is an area for our horse riding club.</a:t>
            </a:r>
          </a:p>
          <a:p>
            <a:pPr eaLnBrk="1" hangingPunct="1"/>
            <a:endParaRPr lang="en-US" altLang="ja-JP" smtClean="0"/>
          </a:p>
          <a:p>
            <a:pPr eaLnBrk="1" hangingPunct="1"/>
            <a:endParaRPr lang="en-US" altLang="ja-JP" smtClean="0"/>
          </a:p>
          <a:p>
            <a:pPr lvl="1" eaLnBrk="1" hangingPunct="1">
              <a:buFont typeface="Wingdings" pitchFamily="2" charset="2"/>
              <a:buNone/>
            </a:pPr>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083F0DB-265C-43F9-BFBE-E5B838C721C6}" type="slidenum">
              <a:rPr lang="en-US" altLang="ja-JP" smtClean="0"/>
              <a:pPr/>
              <a:t>7</a:t>
            </a:fld>
            <a:endParaRPr lang="en-US" altLang="ja-JP"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altLang="ja-JP" smtClean="0"/>
              <a:t>These two campuses are located in the west suburbs of Tokyo. This is Narita airport. This is the Tokyo station.  This is the new center Shinjuku. And both the campuses are about 30 minutes from Shinjuku. We are very proud of very high quality of life around our campuses.</a:t>
            </a:r>
          </a:p>
          <a:p>
            <a:pPr eaLnBrk="1" hangingPunct="1"/>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AED1B66-7B1B-4772-B260-5C02A0BB9114}"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8496436" y="0"/>
            <a:ext cx="647564" cy="365125"/>
          </a:xfrm>
        </p:spPr>
        <p:txBody>
          <a:bodyPr/>
          <a:lstStyle>
            <a:lvl1pPr algn="ctr">
              <a:defRPr sz="2000">
                <a:solidFill>
                  <a:schemeClr val="tx2"/>
                </a:solidFill>
                <a:latin typeface="Arial Black" pitchFamily="34" charset="0"/>
                <a:ea typeface="AR丸ゴシック体E" pitchFamily="49" charset="-128"/>
              </a:defRPr>
            </a:lvl1pPr>
          </a:lstStyle>
          <a:p>
            <a:fld id="{34CA7199-3C5D-4E68-9C58-B1AC079F99BE}" type="slidenum">
              <a:rPr lang="ja-JP" altLang="en-US" smtClean="0"/>
              <a:pPr/>
              <a:t>&lt;#&gt;</a:t>
            </a:fld>
            <a:endParaRPr lang="ja-JP" altLang="en-US" dirty="0"/>
          </a:p>
        </p:txBody>
      </p:sp>
      <p:pic>
        <p:nvPicPr>
          <p:cNvPr id="1026" name="Picture 2"/>
          <p:cNvPicPr>
            <a:picLocks noChangeAspect="1" noChangeArrowheads="1"/>
          </p:cNvPicPr>
          <p:nvPr userDrawn="1"/>
        </p:nvPicPr>
        <p:blipFill>
          <a:blip r:embed="rId2" cstate="print"/>
          <a:srcRect r="73442" b="11111"/>
          <a:stretch>
            <a:fillRect/>
          </a:stretch>
        </p:blipFill>
        <p:spPr bwMode="auto">
          <a:xfrm>
            <a:off x="7517714" y="6561348"/>
            <a:ext cx="432048" cy="288032"/>
          </a:xfrm>
          <a:prstGeom prst="rect">
            <a:avLst/>
          </a:prstGeom>
          <a:noFill/>
          <a:ln w="9525">
            <a:noFill/>
            <a:miter lim="800000"/>
            <a:headEnd/>
            <a:tailEnd/>
          </a:ln>
        </p:spPr>
      </p:pic>
      <p:pic>
        <p:nvPicPr>
          <p:cNvPr id="7" name="図 6" descr="logo-1.gif"/>
          <p:cNvPicPr>
            <a:picLocks noChangeAspect="1"/>
          </p:cNvPicPr>
          <p:nvPr userDrawn="1"/>
        </p:nvPicPr>
        <p:blipFill>
          <a:blip r:embed="rId3" cstate="print"/>
          <a:stretch>
            <a:fillRect/>
          </a:stretch>
        </p:blipFill>
        <p:spPr>
          <a:xfrm>
            <a:off x="4788024" y="6609875"/>
            <a:ext cx="612068" cy="239505"/>
          </a:xfrm>
          <a:prstGeom prst="rect">
            <a:avLst/>
          </a:prstGeom>
        </p:spPr>
      </p:pic>
      <p:pic>
        <p:nvPicPr>
          <p:cNvPr id="8" name="図 7" descr="name-1.gif"/>
          <p:cNvPicPr>
            <a:picLocks noChangeAspect="1"/>
          </p:cNvPicPr>
          <p:nvPr userDrawn="1"/>
        </p:nvPicPr>
        <p:blipFill>
          <a:blip r:embed="rId4" cstate="print"/>
          <a:srcRect t="29000"/>
          <a:stretch>
            <a:fillRect/>
          </a:stretch>
        </p:blipFill>
        <p:spPr>
          <a:xfrm>
            <a:off x="5400092" y="6641264"/>
            <a:ext cx="1152128" cy="208116"/>
          </a:xfrm>
          <a:prstGeom prst="rect">
            <a:avLst/>
          </a:prstGeom>
        </p:spPr>
      </p:pic>
      <p:pic>
        <p:nvPicPr>
          <p:cNvPr id="9" name="Picture 2"/>
          <p:cNvPicPr>
            <a:picLocks noChangeAspect="1" noChangeArrowheads="1"/>
          </p:cNvPicPr>
          <p:nvPr userDrawn="1"/>
        </p:nvPicPr>
        <p:blipFill>
          <a:blip r:embed="rId2" cstate="print"/>
          <a:srcRect l="26558" b="33333"/>
          <a:stretch>
            <a:fillRect/>
          </a:stretch>
        </p:blipFill>
        <p:spPr bwMode="auto">
          <a:xfrm>
            <a:off x="7949762" y="6633356"/>
            <a:ext cx="1194746" cy="216024"/>
          </a:xfrm>
          <a:prstGeom prst="rect">
            <a:avLst/>
          </a:prstGeom>
          <a:noFill/>
          <a:ln w="9525">
            <a:noFill/>
            <a:miter lim="800000"/>
            <a:headEnd/>
            <a:tailEnd/>
          </a:ln>
        </p:spPr>
      </p:pic>
      <p:pic>
        <p:nvPicPr>
          <p:cNvPr id="11" name="Picture 3"/>
          <p:cNvPicPr>
            <a:picLocks noChangeAspect="1" noChangeArrowheads="1"/>
          </p:cNvPicPr>
          <p:nvPr userDrawn="1"/>
        </p:nvPicPr>
        <p:blipFill>
          <a:blip r:embed="rId5" cstate="print"/>
          <a:srcRect r="77273"/>
          <a:stretch>
            <a:fillRect/>
          </a:stretch>
        </p:blipFill>
        <p:spPr bwMode="auto">
          <a:xfrm>
            <a:off x="6576591" y="6425362"/>
            <a:ext cx="180020" cy="424018"/>
          </a:xfrm>
          <a:prstGeom prst="rect">
            <a:avLst/>
          </a:prstGeom>
          <a:noFill/>
          <a:ln w="9525">
            <a:noFill/>
            <a:miter lim="800000"/>
            <a:headEnd/>
            <a:tailEnd/>
          </a:ln>
        </p:spPr>
      </p:pic>
      <p:pic>
        <p:nvPicPr>
          <p:cNvPr id="1028" name="Picture 4"/>
          <p:cNvPicPr>
            <a:picLocks noChangeAspect="1" noChangeArrowheads="1"/>
          </p:cNvPicPr>
          <p:nvPr userDrawn="1"/>
        </p:nvPicPr>
        <p:blipFill>
          <a:blip r:embed="rId6" cstate="print"/>
          <a:srcRect/>
          <a:stretch>
            <a:fillRect/>
          </a:stretch>
        </p:blipFill>
        <p:spPr bwMode="auto">
          <a:xfrm>
            <a:off x="6756611" y="6656486"/>
            <a:ext cx="767717" cy="192894"/>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4CA7199-3C5D-4E68-9C58-B1AC079F99B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A7199-3C5D-4E68-9C58-B1AC079F99B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7.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6552220" y="2657413"/>
            <a:ext cx="2554171" cy="2545432"/>
          </a:xfrm>
          <a:prstGeom prst="roundRect">
            <a:avLst>
              <a:gd name="adj" fmla="val 7844"/>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5" name="正方形/長方形 4"/>
          <p:cNvSpPr/>
          <p:nvPr/>
        </p:nvSpPr>
        <p:spPr>
          <a:xfrm>
            <a:off x="0" y="-5898"/>
            <a:ext cx="9144000" cy="523220"/>
          </a:xfrm>
          <a:prstGeom prst="rect">
            <a:avLst/>
          </a:prstGeom>
          <a:solidFill>
            <a:schemeClr val="tx2"/>
          </a:solidFill>
        </p:spPr>
        <p:txBody>
          <a:bodyPr wrap="square">
            <a:spAutoFit/>
          </a:bodyPr>
          <a:lstStyle/>
          <a:p>
            <a:r>
              <a:rPr lang="en-US" altLang="ja-JP" sz="2800" b="1" dirty="0" smtClean="0">
                <a:solidFill>
                  <a:schemeClr val="bg1"/>
                </a:solidFill>
                <a:latin typeface="+mj-lt"/>
              </a:rPr>
              <a:t>Concept, Strategy and Collaboration</a:t>
            </a:r>
            <a:endParaRPr lang="ja-JP" altLang="en-US" sz="2800" dirty="0">
              <a:solidFill>
                <a:schemeClr val="bg1"/>
              </a:solidFill>
              <a:latin typeface="+mj-lt"/>
            </a:endParaRPr>
          </a:p>
        </p:txBody>
      </p:sp>
      <p:sp>
        <p:nvSpPr>
          <p:cNvPr id="9" name="正方形/長方形 8"/>
          <p:cNvSpPr/>
          <p:nvPr/>
        </p:nvSpPr>
        <p:spPr>
          <a:xfrm>
            <a:off x="35496" y="910655"/>
            <a:ext cx="8947467" cy="707886"/>
          </a:xfrm>
          <a:prstGeom prst="rect">
            <a:avLst/>
          </a:prstGeom>
          <a:ln>
            <a:solidFill>
              <a:schemeClr val="tx2"/>
            </a:solidFill>
          </a:ln>
        </p:spPr>
        <p:txBody>
          <a:bodyPr wrap="square">
            <a:spAutoFit/>
          </a:bodyPr>
          <a:lstStyle/>
          <a:p>
            <a:pPr algn="ctr">
              <a:lnSpc>
                <a:spcPts val="2400"/>
              </a:lnSpc>
            </a:pPr>
            <a:r>
              <a:rPr lang="en-US" altLang="ja-JP" sz="2000" b="1" dirty="0" smtClean="0">
                <a:solidFill>
                  <a:schemeClr val="tx2"/>
                </a:solidFill>
                <a:effectLst>
                  <a:outerShdw blurRad="50800" dist="38100" dir="5400000" algn="t" rotWithShape="0">
                    <a:prstClr val="black">
                      <a:alpha val="40000"/>
                    </a:prstClr>
                  </a:outerShdw>
                </a:effectLst>
                <a:ea typeface="HGP創英角ｺﾞｼｯｸUB" pitchFamily="50" charset="-128"/>
              </a:rPr>
              <a:t>ASEAN Initiative</a:t>
            </a:r>
            <a:r>
              <a:rPr lang="ja-JP" altLang="en-US" sz="2000" b="1" dirty="0" smtClean="0">
                <a:solidFill>
                  <a:schemeClr val="tx2"/>
                </a:solidFill>
                <a:effectLst>
                  <a:outerShdw blurRad="50800" dist="38100" dir="5400000" algn="t" rotWithShape="0">
                    <a:prstClr val="black">
                      <a:alpha val="40000"/>
                    </a:prstClr>
                  </a:outerShdw>
                </a:effectLst>
                <a:ea typeface="HGP創英角ｺﾞｼｯｸUB" pitchFamily="50" charset="-128"/>
              </a:rPr>
              <a:t> </a:t>
            </a:r>
            <a:r>
              <a:rPr lang="en-US" altLang="ja-JP" sz="2000" b="1" dirty="0" smtClean="0">
                <a:solidFill>
                  <a:schemeClr val="tx2"/>
                </a:solidFill>
                <a:effectLst>
                  <a:outerShdw blurRad="50800" dist="38100" dir="5400000" algn="t" rotWithShape="0">
                    <a:prstClr val="black">
                      <a:alpha val="40000"/>
                    </a:prstClr>
                  </a:outerShdw>
                </a:effectLst>
                <a:ea typeface="HGP創英角ｺﾞｼｯｸUB" pitchFamily="50" charset="-128"/>
              </a:rPr>
              <a:t>to foster next generation talents to lead environment-friendly food production, technological innovation and regional planning</a:t>
            </a:r>
            <a:endParaRPr lang="ja-JP" altLang="en-US" sz="2000" b="1" dirty="0" smtClean="0">
              <a:solidFill>
                <a:schemeClr val="tx2"/>
              </a:solidFill>
              <a:latin typeface="+mj-lt"/>
              <a:ea typeface="Arial Unicode MS" panose="020B0604020202020204" pitchFamily="50" charset="-128"/>
              <a:cs typeface="Arial" panose="020B0604020202020204" pitchFamily="34" charset="0"/>
            </a:endParaRPr>
          </a:p>
        </p:txBody>
      </p:sp>
      <p:sp>
        <p:nvSpPr>
          <p:cNvPr id="18" name="上下矢印 17"/>
          <p:cNvSpPr/>
          <p:nvPr/>
        </p:nvSpPr>
        <p:spPr>
          <a:xfrm rot="5400000">
            <a:off x="5342111" y="2496902"/>
            <a:ext cx="851947" cy="1477769"/>
          </a:xfrm>
          <a:prstGeom prst="up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ja-JP" altLang="en-US">
              <a:latin typeface="+mj-lt"/>
            </a:endParaRPr>
          </a:p>
        </p:txBody>
      </p:sp>
      <p:sp>
        <p:nvSpPr>
          <p:cNvPr id="34" name="正方形/長方形 33"/>
          <p:cNvSpPr/>
          <p:nvPr/>
        </p:nvSpPr>
        <p:spPr>
          <a:xfrm>
            <a:off x="251520" y="5377715"/>
            <a:ext cx="7452828" cy="715581"/>
          </a:xfrm>
          <a:prstGeom prst="rect">
            <a:avLst/>
          </a:prstGeom>
        </p:spPr>
        <p:txBody>
          <a:bodyPr wrap="square">
            <a:spAutoFit/>
          </a:bodyPr>
          <a:lstStyle/>
          <a:p>
            <a:pPr>
              <a:lnSpc>
                <a:spcPct val="90000"/>
              </a:lnSpc>
            </a:pPr>
            <a:r>
              <a:rPr lang="en-US" altLang="ja-JP" sz="1500" dirty="0" smtClean="0">
                <a:solidFill>
                  <a:schemeClr val="tx2"/>
                </a:solidFill>
                <a:latin typeface="+mj-lt"/>
                <a:ea typeface="AR P丸ゴシック体E" pitchFamily="50" charset="-128"/>
              </a:rPr>
              <a:t>The three Universities will work with AIMS Universities to introduce educational programs to foster human resources towards solving challenges concerning Environmental Conservation and Economic Development </a:t>
            </a:r>
          </a:p>
        </p:txBody>
      </p:sp>
      <p:sp>
        <p:nvSpPr>
          <p:cNvPr id="38" name="円/楕円 37"/>
          <p:cNvSpPr/>
          <p:nvPr/>
        </p:nvSpPr>
        <p:spPr>
          <a:xfrm>
            <a:off x="3203848" y="3724213"/>
            <a:ext cx="3276364" cy="1586644"/>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chemeClr val="tx1"/>
              </a:solidFill>
              <a:latin typeface="+mj-lt"/>
              <a:ea typeface="AR丸ゴシック体E"/>
            </a:endParaRPr>
          </a:p>
          <a:p>
            <a:endParaRPr lang="en-US" altLang="ja-JP" sz="1600" dirty="0">
              <a:solidFill>
                <a:schemeClr val="tx1"/>
              </a:solidFill>
              <a:latin typeface="+mj-lt"/>
              <a:ea typeface="AR丸ゴシック体E"/>
            </a:endParaRPr>
          </a:p>
          <a:p>
            <a:r>
              <a:rPr lang="ja-JP" altLang="en-US" sz="1600" dirty="0" smtClean="0">
                <a:solidFill>
                  <a:schemeClr val="tx1"/>
                </a:solidFill>
                <a:latin typeface="+mj-lt"/>
                <a:ea typeface="AR丸ゴシック体E"/>
              </a:rPr>
              <a:t>　　</a:t>
            </a:r>
            <a:endParaRPr lang="en-US" altLang="ja-JP" sz="1600" dirty="0">
              <a:solidFill>
                <a:schemeClr val="tx1"/>
              </a:solidFill>
              <a:latin typeface="+mj-lt"/>
              <a:ea typeface="AR丸ゴシック体E" panose="020F0909000000000000" pitchFamily="49" charset="-128"/>
            </a:endParaRPr>
          </a:p>
        </p:txBody>
      </p:sp>
      <p:sp>
        <p:nvSpPr>
          <p:cNvPr id="37" name="円/楕円 36"/>
          <p:cNvSpPr/>
          <p:nvPr/>
        </p:nvSpPr>
        <p:spPr>
          <a:xfrm>
            <a:off x="107504" y="3546661"/>
            <a:ext cx="3492388" cy="1664312"/>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solidFill>
                <a:schemeClr val="tx1"/>
              </a:solidFill>
              <a:latin typeface="+mj-lt"/>
              <a:ea typeface="AR丸ゴシック体E" panose="020F0909000000000000" pitchFamily="49" charset="-128"/>
            </a:endParaRPr>
          </a:p>
        </p:txBody>
      </p:sp>
      <p:sp>
        <p:nvSpPr>
          <p:cNvPr id="8" name="円/楕円 7"/>
          <p:cNvSpPr/>
          <p:nvPr/>
        </p:nvSpPr>
        <p:spPr>
          <a:xfrm>
            <a:off x="1043608" y="2257291"/>
            <a:ext cx="3980523" cy="1638243"/>
          </a:xfrm>
          <a:prstGeom prst="ellipse">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smtClean="0">
              <a:solidFill>
                <a:srgbClr val="00B050"/>
              </a:solidFill>
              <a:latin typeface="+mj-lt"/>
              <a:ea typeface="AR丸ゴシック体E" pitchFamily="49" charset="-128"/>
            </a:endParaRPr>
          </a:p>
          <a:p>
            <a:pPr algn="ctr"/>
            <a:endParaRPr kumimoji="1" lang="ja-JP" altLang="en-US" sz="1600" dirty="0">
              <a:latin typeface="+mj-lt"/>
            </a:endParaRPr>
          </a:p>
        </p:txBody>
      </p:sp>
      <p:sp>
        <p:nvSpPr>
          <p:cNvPr id="21" name="角丸四角形 20"/>
          <p:cNvSpPr/>
          <p:nvPr/>
        </p:nvSpPr>
        <p:spPr>
          <a:xfrm>
            <a:off x="2286000" y="3690677"/>
            <a:ext cx="1935832" cy="913426"/>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200" dirty="0" smtClean="0">
                <a:solidFill>
                  <a:schemeClr val="bg1"/>
                </a:solidFill>
                <a:latin typeface="+mj-lt"/>
                <a:ea typeface="AR丸ゴシック体E" pitchFamily="49" charset="-128"/>
              </a:rPr>
              <a:t>Educational programs utilizing strengths of the three universities to solve global challenges</a:t>
            </a:r>
            <a:r>
              <a:rPr lang="en-US" altLang="ja-JP" sz="1400" dirty="0" smtClean="0">
                <a:solidFill>
                  <a:schemeClr val="bg1"/>
                </a:solidFill>
                <a:latin typeface="+mj-lt"/>
                <a:ea typeface="AR丸ゴシック体E" pitchFamily="49" charset="-128"/>
              </a:rPr>
              <a:t> </a:t>
            </a:r>
            <a:endParaRPr lang="en-US" altLang="ja-JP" sz="1400" dirty="0">
              <a:solidFill>
                <a:schemeClr val="bg1"/>
              </a:solidFill>
              <a:latin typeface="+mj-lt"/>
              <a:ea typeface="AR丸ゴシック体E" pitchFamily="49" charset="-128"/>
            </a:endParaRPr>
          </a:p>
        </p:txBody>
      </p:sp>
      <p:sp>
        <p:nvSpPr>
          <p:cNvPr id="33" name="正方形/長方形 32"/>
          <p:cNvSpPr/>
          <p:nvPr/>
        </p:nvSpPr>
        <p:spPr>
          <a:xfrm>
            <a:off x="6781800" y="2250517"/>
            <a:ext cx="2133600" cy="36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
              </a:spcBef>
            </a:pPr>
            <a:r>
              <a:rPr lang="en-US" altLang="ja-JP" dirty="0" smtClean="0">
                <a:solidFill>
                  <a:schemeClr val="bg1"/>
                </a:solidFill>
                <a:latin typeface="+mj-lt"/>
                <a:ea typeface="AR P丸ゴシック体E" pitchFamily="50" charset="-128"/>
              </a:rPr>
              <a:t>AIMS Universities</a:t>
            </a:r>
          </a:p>
        </p:txBody>
      </p:sp>
      <p:sp>
        <p:nvSpPr>
          <p:cNvPr id="39" name="テキスト ボックス 38"/>
          <p:cNvSpPr txBox="1"/>
          <p:nvPr/>
        </p:nvSpPr>
        <p:spPr>
          <a:xfrm>
            <a:off x="6516725" y="2648300"/>
            <a:ext cx="2771799" cy="2554545"/>
          </a:xfrm>
          <a:prstGeom prst="rect">
            <a:avLst/>
          </a:prstGeom>
          <a:noFill/>
        </p:spPr>
        <p:txBody>
          <a:bodyPr wrap="square" rtlCol="0">
            <a:spAutoFit/>
          </a:bodyPr>
          <a:lstStyle/>
          <a:p>
            <a:pPr>
              <a:spcBef>
                <a:spcPts val="20"/>
              </a:spcBef>
            </a:pPr>
            <a:r>
              <a:rPr lang="en-US" altLang="ja-JP" dirty="0" err="1" smtClean="0">
                <a:latin typeface="+mj-lt"/>
              </a:rPr>
              <a:t>【Malaysia】</a:t>
            </a:r>
            <a:endParaRPr lang="en-US" altLang="ja-JP" dirty="0" smtClean="0">
              <a:latin typeface="+mj-lt"/>
            </a:endParaRPr>
          </a:p>
          <a:p>
            <a:pPr marL="176213">
              <a:spcBef>
                <a:spcPts val="20"/>
              </a:spcBef>
            </a:pPr>
            <a:r>
              <a:rPr lang="en-US" altLang="ja-JP" sz="1200" dirty="0" err="1" smtClean="0">
                <a:latin typeface="+mj-lt"/>
              </a:rPr>
              <a:t>Universiti</a:t>
            </a:r>
            <a:r>
              <a:rPr lang="en-US" altLang="ja-JP" sz="1200" dirty="0" smtClean="0">
                <a:latin typeface="+mj-lt"/>
              </a:rPr>
              <a:t> Putra Malaysia</a:t>
            </a:r>
          </a:p>
          <a:p>
            <a:pPr marL="176213">
              <a:spcBef>
                <a:spcPts val="20"/>
              </a:spcBef>
            </a:pPr>
            <a:r>
              <a:rPr lang="en-US" altLang="ja-JP" sz="1200" dirty="0" err="1">
                <a:latin typeface="+mj-lt"/>
              </a:rPr>
              <a:t>Universiti</a:t>
            </a:r>
            <a:r>
              <a:rPr lang="en-US" altLang="ja-JP" sz="1200" dirty="0">
                <a:latin typeface="+mj-lt"/>
              </a:rPr>
              <a:t> </a:t>
            </a:r>
            <a:r>
              <a:rPr lang="en-US" altLang="ja-JP" sz="1200" dirty="0" err="1" smtClean="0">
                <a:latin typeface="+mj-lt"/>
              </a:rPr>
              <a:t>Teknologi</a:t>
            </a:r>
            <a:r>
              <a:rPr lang="en-US" altLang="ja-JP" sz="1200" dirty="0" smtClean="0">
                <a:latin typeface="+mj-lt"/>
              </a:rPr>
              <a:t> Malaysia</a:t>
            </a:r>
          </a:p>
          <a:p>
            <a:pPr>
              <a:spcBef>
                <a:spcPts val="600"/>
              </a:spcBef>
            </a:pPr>
            <a:r>
              <a:rPr lang="en-US" altLang="ja-JP" dirty="0" smtClean="0">
                <a:latin typeface="+mj-lt"/>
              </a:rPr>
              <a:t>【Indonesia】</a:t>
            </a:r>
          </a:p>
          <a:p>
            <a:pPr marL="176213">
              <a:spcBef>
                <a:spcPts val="20"/>
              </a:spcBef>
            </a:pPr>
            <a:r>
              <a:rPr lang="en-US" altLang="ja-JP" sz="1200" dirty="0" smtClean="0">
                <a:latin typeface="+mj-lt"/>
              </a:rPr>
              <a:t>Bogor Agricultural University</a:t>
            </a:r>
          </a:p>
          <a:p>
            <a:pPr marL="176213">
              <a:spcBef>
                <a:spcPts val="20"/>
              </a:spcBef>
            </a:pPr>
            <a:r>
              <a:rPr lang="en-US" altLang="ja-JP" sz="1200" dirty="0" err="1" smtClean="0">
                <a:latin typeface="+mj-lt"/>
              </a:rPr>
              <a:t>Universitas</a:t>
            </a:r>
            <a:r>
              <a:rPr lang="en-US" altLang="ja-JP" sz="1200" dirty="0" smtClean="0">
                <a:latin typeface="+mj-lt"/>
              </a:rPr>
              <a:t> </a:t>
            </a:r>
            <a:r>
              <a:rPr lang="en-US" altLang="ja-JP" sz="1200" dirty="0" err="1" smtClean="0">
                <a:latin typeface="+mj-lt"/>
              </a:rPr>
              <a:t>Gadjah</a:t>
            </a:r>
            <a:r>
              <a:rPr lang="en-US" altLang="ja-JP" sz="1200" dirty="0" smtClean="0">
                <a:latin typeface="+mj-lt"/>
              </a:rPr>
              <a:t> </a:t>
            </a:r>
            <a:r>
              <a:rPr lang="en-US" altLang="ja-JP" sz="1200" dirty="0" err="1" smtClean="0">
                <a:latin typeface="+mj-lt"/>
              </a:rPr>
              <a:t>Mada</a:t>
            </a:r>
            <a:endParaRPr lang="en-US" altLang="ja-JP" sz="1200" dirty="0" smtClean="0">
              <a:latin typeface="+mj-lt"/>
            </a:endParaRPr>
          </a:p>
          <a:p>
            <a:pPr marL="176213">
              <a:spcBef>
                <a:spcPts val="20"/>
              </a:spcBef>
            </a:pPr>
            <a:r>
              <a:rPr lang="en-US" altLang="ja-JP" sz="1200" dirty="0" smtClean="0">
                <a:latin typeface="+mj-lt"/>
              </a:rPr>
              <a:t>Institute of Technology Bandung</a:t>
            </a:r>
          </a:p>
          <a:p>
            <a:pPr>
              <a:spcBef>
                <a:spcPts val="600"/>
              </a:spcBef>
            </a:pPr>
            <a:r>
              <a:rPr lang="en-US" altLang="ja-JP" dirty="0" smtClean="0">
                <a:latin typeface="+mj-lt"/>
              </a:rPr>
              <a:t>【Thailand】</a:t>
            </a:r>
          </a:p>
          <a:p>
            <a:pPr marL="176213">
              <a:spcBef>
                <a:spcPts val="20"/>
              </a:spcBef>
            </a:pPr>
            <a:r>
              <a:rPr lang="en-US" altLang="ja-JP" sz="1200" dirty="0" err="1" smtClean="0">
                <a:latin typeface="+mj-lt"/>
              </a:rPr>
              <a:t>Kasetsart</a:t>
            </a:r>
            <a:r>
              <a:rPr lang="en-US" altLang="ja-JP" sz="1200" dirty="0" smtClean="0">
                <a:latin typeface="+mj-lt"/>
              </a:rPr>
              <a:t> University</a:t>
            </a:r>
          </a:p>
          <a:p>
            <a:pPr marL="176213">
              <a:spcBef>
                <a:spcPts val="20"/>
              </a:spcBef>
            </a:pPr>
            <a:r>
              <a:rPr lang="en-US" altLang="ja-JP" sz="1200" dirty="0" smtClean="0">
                <a:latin typeface="+mj-lt"/>
              </a:rPr>
              <a:t>King </a:t>
            </a:r>
            <a:r>
              <a:rPr lang="en-US" altLang="ja-JP" sz="1200" dirty="0" err="1" smtClean="0">
                <a:latin typeface="+mj-lt"/>
              </a:rPr>
              <a:t>Mongkut’s</a:t>
            </a:r>
            <a:r>
              <a:rPr lang="en-US" altLang="ja-JP" sz="1200" dirty="0" smtClean="0">
                <a:latin typeface="+mj-lt"/>
              </a:rPr>
              <a:t> University of 	Technology </a:t>
            </a:r>
            <a:r>
              <a:rPr lang="en-US" altLang="ja-JP" sz="1200" dirty="0" err="1" smtClean="0">
                <a:latin typeface="+mj-lt"/>
              </a:rPr>
              <a:t>Thonburi</a:t>
            </a:r>
            <a:endParaRPr kumimoji="1" lang="ja-JP" altLang="en-US" sz="1400" dirty="0">
              <a:latin typeface="+mj-lt"/>
            </a:endParaRPr>
          </a:p>
        </p:txBody>
      </p:sp>
      <p:sp>
        <p:nvSpPr>
          <p:cNvPr id="40" name="テキスト ボックス 39"/>
          <p:cNvSpPr txBox="1"/>
          <p:nvPr/>
        </p:nvSpPr>
        <p:spPr>
          <a:xfrm>
            <a:off x="359532" y="3878245"/>
            <a:ext cx="1980220" cy="892552"/>
          </a:xfrm>
          <a:prstGeom prst="rect">
            <a:avLst/>
          </a:prstGeom>
          <a:noFill/>
        </p:spPr>
        <p:txBody>
          <a:bodyPr wrap="square" rtlCol="0">
            <a:spAutoFit/>
          </a:bodyPr>
          <a:lstStyle/>
          <a:p>
            <a:r>
              <a:rPr lang="ja-JP" altLang="en-US" sz="1300" dirty="0">
                <a:latin typeface="+mj-lt"/>
                <a:ea typeface="AR丸ゴシック体E" panose="020F0909000000000000" pitchFamily="49" charset="-128"/>
              </a:rPr>
              <a:t>・</a:t>
            </a:r>
            <a:r>
              <a:rPr lang="en-US" altLang="ja-JP" sz="1300" dirty="0" smtClean="0">
                <a:latin typeface="+mj-lt"/>
                <a:ea typeface="AR丸ゴシック体E" panose="020F0909000000000000" pitchFamily="49" charset="-128"/>
              </a:rPr>
              <a:t>Environment-adaptive technologies to realize a safe regional planning and sustainable agriculture </a:t>
            </a:r>
            <a:endParaRPr lang="en-US" altLang="ja-JP" sz="1300" dirty="0">
              <a:latin typeface="+mj-lt"/>
              <a:ea typeface="AR丸ゴシック体E" panose="020F0909000000000000" pitchFamily="49" charset="-128"/>
            </a:endParaRPr>
          </a:p>
        </p:txBody>
      </p:sp>
      <p:sp>
        <p:nvSpPr>
          <p:cNvPr id="41" name="テキスト ボックス 40"/>
          <p:cNvSpPr txBox="1"/>
          <p:nvPr/>
        </p:nvSpPr>
        <p:spPr>
          <a:xfrm>
            <a:off x="4211960" y="3978708"/>
            <a:ext cx="2268252" cy="892552"/>
          </a:xfrm>
          <a:prstGeom prst="rect">
            <a:avLst/>
          </a:prstGeom>
          <a:noFill/>
        </p:spPr>
        <p:txBody>
          <a:bodyPr wrap="square" rtlCol="0">
            <a:spAutoFit/>
          </a:bodyPr>
          <a:lstStyle/>
          <a:p>
            <a:r>
              <a:rPr lang="ja-JP" altLang="en-US" sz="1300" dirty="0">
                <a:latin typeface="+mj-lt"/>
                <a:ea typeface="AR丸ゴシック体E"/>
              </a:rPr>
              <a:t>・</a:t>
            </a:r>
            <a:r>
              <a:rPr lang="en-US" altLang="ja-JP" sz="1300" dirty="0" smtClean="0">
                <a:latin typeface="+mj-lt"/>
                <a:ea typeface="AR丸ゴシック体E"/>
              </a:rPr>
              <a:t>Promote proper use of technology towards our natural environment and city for tourism purposes</a:t>
            </a:r>
            <a:endParaRPr kumimoji="1" lang="ja-JP" altLang="en-US" sz="1300" dirty="0">
              <a:latin typeface="+mj-lt"/>
            </a:endParaRPr>
          </a:p>
        </p:txBody>
      </p:sp>
      <p:sp>
        <p:nvSpPr>
          <p:cNvPr id="42" name="テキスト ボックス 41"/>
          <p:cNvSpPr txBox="1"/>
          <p:nvPr/>
        </p:nvSpPr>
        <p:spPr>
          <a:xfrm>
            <a:off x="1547664" y="2538549"/>
            <a:ext cx="3155413" cy="1092607"/>
          </a:xfrm>
          <a:prstGeom prst="rect">
            <a:avLst/>
          </a:prstGeom>
          <a:noFill/>
        </p:spPr>
        <p:txBody>
          <a:bodyPr wrap="square" rtlCol="0">
            <a:spAutoFit/>
          </a:bodyPr>
          <a:lstStyle/>
          <a:p>
            <a:r>
              <a:rPr lang="ja-JP" altLang="en-US" sz="1300" dirty="0" smtClean="0">
                <a:latin typeface="+mj-lt"/>
                <a:ea typeface="AR丸ゴシック体E" pitchFamily="49" charset="-128"/>
              </a:rPr>
              <a:t>・</a:t>
            </a:r>
            <a:r>
              <a:rPr lang="en-US" altLang="ja-JP" sz="1300" dirty="0" smtClean="0">
                <a:latin typeface="+mj-lt"/>
                <a:ea typeface="AR丸ゴシック体E" pitchFamily="49" charset="-128"/>
              </a:rPr>
              <a:t>Agribusiness and farm environment management, food safety and processing technique for a sustainable food production</a:t>
            </a:r>
          </a:p>
          <a:p>
            <a:r>
              <a:rPr lang="ja-JP" altLang="en-US" sz="1300" dirty="0" smtClean="0">
                <a:latin typeface="+mj-lt"/>
                <a:ea typeface="AR丸ゴシック体E" pitchFamily="49" charset="-128"/>
              </a:rPr>
              <a:t>・</a:t>
            </a:r>
            <a:r>
              <a:rPr lang="en-US" altLang="ja-JP" sz="1300" dirty="0" smtClean="0">
                <a:latin typeface="+mj-lt"/>
                <a:ea typeface="AR丸ゴシック体E" pitchFamily="49" charset="-128"/>
              </a:rPr>
              <a:t>Innovative Technology to balance value creation with environmental consideration</a:t>
            </a:r>
            <a:endParaRPr lang="ja-JP" altLang="en-US" sz="1300" dirty="0">
              <a:latin typeface="+mj-lt"/>
              <a:ea typeface="AR丸ゴシック体E" pitchFamily="49" charset="-128"/>
            </a:endParaRPr>
          </a:p>
        </p:txBody>
      </p:sp>
      <p:sp>
        <p:nvSpPr>
          <p:cNvPr id="3" name="下矢印 2"/>
          <p:cNvSpPr/>
          <p:nvPr/>
        </p:nvSpPr>
        <p:spPr>
          <a:xfrm>
            <a:off x="2483768" y="4770797"/>
            <a:ext cx="1332915" cy="462809"/>
          </a:xfrm>
          <a:prstGeom prst="downArrow">
            <a:avLst/>
          </a:prstGeom>
          <a:ln>
            <a:solidFill>
              <a:schemeClr val="bg1"/>
            </a:solidFill>
          </a:ln>
          <a:effectLst>
            <a:outerShdw blurRad="40005" dist="20320" dir="5400000" algn="ctr" rotWithShape="0">
              <a:schemeClr val="tx1">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pic>
        <p:nvPicPr>
          <p:cNvPr id="46" name="図 45" descr="http://www.comp.tmu.ac.jp/library/img/tmu_logo_s.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9952" y="4914813"/>
            <a:ext cx="1872208" cy="404373"/>
          </a:xfrm>
          <a:prstGeom prst="rect">
            <a:avLst/>
          </a:prstGeom>
          <a:noFill/>
          <a:ln>
            <a:noFill/>
          </a:ln>
        </p:spPr>
      </p:pic>
      <p:pic>
        <p:nvPicPr>
          <p:cNvPr id="53" name="図 52" descr="http://www.ibaraki.ac.jp/common/img/generalinfo/re_lo_02.gif"/>
          <p:cNvPicPr/>
          <p:nvPr/>
        </p:nvPicPr>
        <p:blipFill rotWithShape="1">
          <a:blip r:embed="rId4" cstate="print">
            <a:extLst>
              <a:ext uri="{28A0092B-C50C-407E-A947-70E740481C1C}">
                <a14:useLocalDpi xmlns="" xmlns:a14="http://schemas.microsoft.com/office/drawing/2010/main" val="0"/>
              </a:ext>
            </a:extLst>
          </a:blip>
          <a:srcRect t="17086" b="12132"/>
          <a:stretch/>
        </p:blipFill>
        <p:spPr bwMode="auto">
          <a:xfrm>
            <a:off x="971600" y="4770797"/>
            <a:ext cx="1025312" cy="587519"/>
          </a:xfrm>
          <a:prstGeom prst="rect">
            <a:avLst/>
          </a:prstGeom>
          <a:solidFill>
            <a:schemeClr val="bg1"/>
          </a:solidFill>
          <a:ln>
            <a:noFill/>
          </a:ln>
          <a:extLst>
            <a:ext uri="{53640926-AAD7-44D8-BBD7-CCE9431645EC}">
              <a14:shadowObscured xmlns="" xmlns:a14="http://schemas.microsoft.com/office/drawing/2010/main"/>
            </a:ext>
          </a:extLst>
        </p:spPr>
      </p:pic>
      <p:pic>
        <p:nvPicPr>
          <p:cNvPr id="54" name="図 53" descr="http://www.tuat.ac.jp/~tuatmcc/tuatapp/img/logo001.g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13889" y="2106501"/>
            <a:ext cx="1810039" cy="418497"/>
          </a:xfrm>
          <a:prstGeom prst="rect">
            <a:avLst/>
          </a:prstGeom>
          <a:noFill/>
          <a:ln>
            <a:noFill/>
          </a:ln>
        </p:spPr>
      </p:pic>
      <p:grpSp>
        <p:nvGrpSpPr>
          <p:cNvPr id="14" name="グループ化 13"/>
          <p:cNvGrpSpPr/>
          <p:nvPr/>
        </p:nvGrpSpPr>
        <p:grpSpPr>
          <a:xfrm>
            <a:off x="4716016" y="6275619"/>
            <a:ext cx="4410490" cy="593098"/>
            <a:chOff x="4770022" y="6292286"/>
            <a:chExt cx="4410490" cy="593098"/>
          </a:xfrm>
        </p:grpSpPr>
        <p:pic>
          <p:nvPicPr>
            <p:cNvPr id="48" name="図 47" descr="http://www.tuat.ac.jp/~tuatmcc/tuatapp/img/logo001.g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70022" y="6468098"/>
              <a:ext cx="1746194" cy="403735"/>
            </a:xfrm>
            <a:prstGeom prst="rect">
              <a:avLst/>
            </a:prstGeom>
            <a:noFill/>
            <a:ln>
              <a:noFill/>
            </a:ln>
          </p:spPr>
        </p:pic>
        <p:pic>
          <p:nvPicPr>
            <p:cNvPr id="55" name="図 54" descr="http://www.ibaraki.ac.jp/common/img/generalinfo/re_lo_02.gif"/>
            <p:cNvPicPr/>
            <p:nvPr/>
          </p:nvPicPr>
          <p:blipFill rotWithShape="1">
            <a:blip r:embed="rId4" cstate="print">
              <a:extLst>
                <a:ext uri="{28A0092B-C50C-407E-A947-70E740481C1C}">
                  <a14:useLocalDpi xmlns="" xmlns:a14="http://schemas.microsoft.com/office/drawing/2010/main" val="0"/>
                </a:ext>
              </a:extLst>
            </a:blip>
            <a:srcRect t="17086" b="12132"/>
            <a:stretch/>
          </p:blipFill>
          <p:spPr bwMode="auto">
            <a:xfrm>
              <a:off x="6516216" y="6292286"/>
              <a:ext cx="1025312" cy="587519"/>
            </a:xfrm>
            <a:prstGeom prst="rect">
              <a:avLst/>
            </a:prstGeom>
            <a:solidFill>
              <a:schemeClr val="bg1"/>
            </a:solidFill>
            <a:ln>
              <a:noFill/>
            </a:ln>
            <a:extLst>
              <a:ext uri="{53640926-AAD7-44D8-BBD7-CCE9431645EC}">
                <a14:shadowObscured xmlns="" xmlns:a14="http://schemas.microsoft.com/office/drawing/2010/main"/>
              </a:ext>
            </a:extLst>
          </p:spPr>
        </p:pic>
        <p:pic>
          <p:nvPicPr>
            <p:cNvPr id="56" name="図 55" descr="http://www.comp.tmu.ac.jp/library/img/tmu_logo_s.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11333" y="6524863"/>
              <a:ext cx="1669179" cy="360521"/>
            </a:xfrm>
            <a:prstGeom prst="rect">
              <a:avLst/>
            </a:prstGeom>
            <a:noFill/>
            <a:ln>
              <a:noFill/>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ca_hi_01.jpg"/>
          <p:cNvPicPr>
            <a:picLocks noChangeAspect="1"/>
          </p:cNvPicPr>
          <p:nvPr/>
        </p:nvPicPr>
        <p:blipFill>
          <a:blip r:embed="rId3" cstate="print"/>
          <a:stretch>
            <a:fillRect/>
          </a:stretch>
        </p:blipFill>
        <p:spPr>
          <a:xfrm>
            <a:off x="12892" y="3645025"/>
            <a:ext cx="4830754" cy="3204400"/>
          </a:xfrm>
          <a:prstGeom prst="rect">
            <a:avLst/>
          </a:prstGeom>
        </p:spPr>
      </p:pic>
      <p:sp>
        <p:nvSpPr>
          <p:cNvPr id="4" name="スライド番号プレースホルダ 3"/>
          <p:cNvSpPr>
            <a:spLocks noGrp="1"/>
          </p:cNvSpPr>
          <p:nvPr>
            <p:ph type="sldNum" sz="quarter" idx="12"/>
          </p:nvPr>
        </p:nvSpPr>
        <p:spPr/>
        <p:txBody>
          <a:bodyPr/>
          <a:lstStyle/>
          <a:p>
            <a:fld id="{34CA7199-3C5D-4E68-9C58-B1AC079F99BE}" type="slidenum">
              <a:rPr kumimoji="1" lang="ja-JP" altLang="en-US" smtClean="0"/>
              <a:pPr/>
              <a:t>9</a:t>
            </a:fld>
            <a:endParaRPr kumimoji="1" lang="ja-JP" altLang="en-US"/>
          </a:p>
        </p:txBody>
      </p:sp>
      <p:sp>
        <p:nvSpPr>
          <p:cNvPr id="5" name="Rectangle 11"/>
          <p:cNvSpPr>
            <a:spLocks noChangeArrowheads="1"/>
          </p:cNvSpPr>
          <p:nvPr/>
        </p:nvSpPr>
        <p:spPr bwMode="auto">
          <a:xfrm>
            <a:off x="0" y="0"/>
            <a:ext cx="9144000" cy="766763"/>
          </a:xfrm>
          <a:prstGeom prst="rect">
            <a:avLst/>
          </a:prstGeom>
          <a:solidFill>
            <a:srgbClr val="FFFF99"/>
          </a:solidFill>
          <a:ln w="9525">
            <a:noFill/>
            <a:miter lim="800000"/>
            <a:headEnd/>
            <a:tailEnd/>
          </a:ln>
        </p:spPr>
        <p:txBody>
          <a:bodyPr wrap="none" anchor="ctr"/>
          <a:lstStyle/>
          <a:p>
            <a:endParaRPr lang="ja-JP" altLang="en-US" b="0"/>
          </a:p>
        </p:txBody>
      </p:sp>
      <p:sp>
        <p:nvSpPr>
          <p:cNvPr id="6" name="Rectangle 2"/>
          <p:cNvSpPr>
            <a:spLocks noGrp="1" noChangeArrowheads="1"/>
          </p:cNvSpPr>
          <p:nvPr>
            <p:ph type="title"/>
          </p:nvPr>
        </p:nvSpPr>
        <p:spPr>
          <a:xfrm>
            <a:off x="304800" y="0"/>
            <a:ext cx="8610600" cy="766763"/>
          </a:xfrm>
        </p:spPr>
        <p:txBody>
          <a:bodyPr>
            <a:normAutofit/>
          </a:bodyPr>
          <a:lstStyle/>
          <a:p>
            <a:pPr eaLnBrk="1" hangingPunct="1">
              <a:defRPr/>
            </a:pPr>
            <a:r>
              <a:rPr lang="en-US" altLang="ja-JP" b="1" dirty="0" smtClean="0">
                <a:solidFill>
                  <a:srgbClr val="0000CC"/>
                </a:solidFill>
                <a:effectLst>
                  <a:outerShdw blurRad="38100" dist="38100" dir="2700000" algn="tl">
                    <a:srgbClr val="C0C0C0"/>
                  </a:outerShdw>
                </a:effectLst>
              </a:rPr>
              <a:t>Ibaraki University</a:t>
            </a:r>
          </a:p>
        </p:txBody>
      </p:sp>
      <p:pic>
        <p:nvPicPr>
          <p:cNvPr id="7" name="図 6" descr="ca_mi_01.jpg"/>
          <p:cNvPicPr>
            <a:picLocks noChangeAspect="1"/>
          </p:cNvPicPr>
          <p:nvPr/>
        </p:nvPicPr>
        <p:blipFill>
          <a:blip r:embed="rId4" cstate="print"/>
          <a:stretch>
            <a:fillRect/>
          </a:stretch>
        </p:blipFill>
        <p:spPr>
          <a:xfrm>
            <a:off x="6466" y="778093"/>
            <a:ext cx="4781557" cy="3203643"/>
          </a:xfrm>
          <a:prstGeom prst="rect">
            <a:avLst/>
          </a:prstGeom>
        </p:spPr>
      </p:pic>
      <p:pic>
        <p:nvPicPr>
          <p:cNvPr id="8" name="図 7" descr="ca_mi_02.jpg"/>
          <p:cNvPicPr>
            <a:picLocks noChangeAspect="1"/>
          </p:cNvPicPr>
          <p:nvPr/>
        </p:nvPicPr>
        <p:blipFill>
          <a:blip r:embed="rId5" cstate="print"/>
          <a:stretch>
            <a:fillRect/>
          </a:stretch>
        </p:blipFill>
        <p:spPr>
          <a:xfrm>
            <a:off x="4745044" y="792608"/>
            <a:ext cx="4382020" cy="3140448"/>
          </a:xfrm>
          <a:prstGeom prst="rect">
            <a:avLst/>
          </a:prstGeom>
        </p:spPr>
      </p:pic>
      <p:pic>
        <p:nvPicPr>
          <p:cNvPr id="10" name="図 9" descr="ca_am_02.jpg"/>
          <p:cNvPicPr>
            <a:picLocks noChangeAspect="1"/>
          </p:cNvPicPr>
          <p:nvPr/>
        </p:nvPicPr>
        <p:blipFill>
          <a:blip r:embed="rId6" cstate="print"/>
          <a:stretch>
            <a:fillRect/>
          </a:stretch>
        </p:blipFill>
        <p:spPr>
          <a:xfrm>
            <a:off x="4756584" y="3933056"/>
            <a:ext cx="4387416" cy="29249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0"/>
            <a:ext cx="9144000" cy="766763"/>
          </a:xfrm>
          <a:prstGeom prst="rect">
            <a:avLst/>
          </a:prstGeom>
          <a:solidFill>
            <a:srgbClr val="FFFF99"/>
          </a:solidFill>
          <a:ln w="9525">
            <a:noFill/>
            <a:miter lim="800000"/>
            <a:headEnd/>
            <a:tailEnd/>
          </a:ln>
        </p:spPr>
        <p:txBody>
          <a:bodyPr wrap="none" anchor="ctr"/>
          <a:lstStyle/>
          <a:p>
            <a:endParaRPr lang="ja-JP" altLang="en-US" b="0"/>
          </a:p>
        </p:txBody>
      </p:sp>
      <p:sp>
        <p:nvSpPr>
          <p:cNvPr id="16387" name="タイトル 1"/>
          <p:cNvSpPr>
            <a:spLocks noGrp="1"/>
          </p:cNvSpPr>
          <p:nvPr>
            <p:ph type="title" idx="4294967295"/>
          </p:nvPr>
        </p:nvSpPr>
        <p:spPr>
          <a:xfrm>
            <a:off x="468313" y="17463"/>
            <a:ext cx="8229600" cy="766762"/>
          </a:xfrm>
        </p:spPr>
        <p:txBody>
          <a:bodyPr/>
          <a:lstStyle/>
          <a:p>
            <a:pPr eaLnBrk="1" hangingPunct="1"/>
            <a:r>
              <a:rPr lang="en-US" altLang="ja-JP" sz="4400" b="1" smtClean="0">
                <a:solidFill>
                  <a:srgbClr val="0000CC"/>
                </a:solidFill>
              </a:rPr>
              <a:t>Spectrum of Globalization</a:t>
            </a:r>
            <a:endParaRPr lang="ja-JP" altLang="en-US" sz="4400" b="1" smtClean="0">
              <a:solidFill>
                <a:srgbClr val="0000CC"/>
              </a:solidFill>
            </a:endParaRPr>
          </a:p>
        </p:txBody>
      </p:sp>
      <p:pic>
        <p:nvPicPr>
          <p:cNvPr id="16388" name="Picture 2" descr="http://www.artbank.co.jp/stockillust/vol8_image/minamikazemon/1-A-MOM126.jpg"/>
          <p:cNvPicPr>
            <a:picLocks noChangeAspect="1" noChangeArrowheads="1"/>
          </p:cNvPicPr>
          <p:nvPr/>
        </p:nvPicPr>
        <p:blipFill>
          <a:blip r:embed="rId3" cstate="print"/>
          <a:srcRect/>
          <a:stretch>
            <a:fillRect/>
          </a:stretch>
        </p:blipFill>
        <p:spPr bwMode="auto">
          <a:xfrm>
            <a:off x="0" y="1562100"/>
            <a:ext cx="7315200" cy="4781550"/>
          </a:xfrm>
          <a:prstGeom prst="rect">
            <a:avLst/>
          </a:prstGeom>
          <a:solidFill>
            <a:srgbClr val="FF9966"/>
          </a:solidFill>
          <a:ln w="9525">
            <a:noFill/>
            <a:miter lim="800000"/>
            <a:headEnd/>
            <a:tailEnd/>
          </a:ln>
        </p:spPr>
      </p:pic>
      <p:sp>
        <p:nvSpPr>
          <p:cNvPr id="8" name="テキスト ボックス 7"/>
          <p:cNvSpPr txBox="1"/>
          <p:nvPr/>
        </p:nvSpPr>
        <p:spPr>
          <a:xfrm>
            <a:off x="2843213" y="4868863"/>
            <a:ext cx="2376487" cy="1446212"/>
          </a:xfrm>
          <a:prstGeom prst="rect">
            <a:avLst/>
          </a:prstGeom>
          <a:noFill/>
        </p:spPr>
        <p:txBody>
          <a:bodyPr>
            <a:spAutoFit/>
          </a:bodyPr>
          <a:lstStyle/>
          <a:p>
            <a:pPr algn="l">
              <a:defRPr/>
            </a:pPr>
            <a:r>
              <a:rPr lang="en-US" altLang="ja-JP" sz="2800" dirty="0">
                <a:effectLst>
                  <a:outerShdw blurRad="38100" dist="38100" dir="2700000" algn="tl">
                    <a:srgbClr val="000000">
                      <a:alpha val="43137"/>
                    </a:srgbClr>
                  </a:outerShdw>
                </a:effectLst>
                <a:ea typeface="Tahoma" pitchFamily="34" charset="0"/>
                <a:cs typeface="Tahoma" pitchFamily="34" charset="0"/>
              </a:rPr>
              <a:t>step!</a:t>
            </a:r>
          </a:p>
          <a:p>
            <a:pPr algn="l">
              <a:defRPr/>
            </a:pPr>
            <a:r>
              <a:rPr lang="en-US" altLang="ja-JP" sz="2000" dirty="0">
                <a:effectLst>
                  <a:outerShdw blurRad="38100" dist="38100" dir="2700000" algn="tl">
                    <a:srgbClr val="000000">
                      <a:alpha val="43137"/>
                    </a:srgbClr>
                  </a:outerShdw>
                </a:effectLst>
                <a:ea typeface="Tahoma" pitchFamily="34" charset="0"/>
                <a:cs typeface="Tahoma" pitchFamily="34" charset="0"/>
              </a:rPr>
              <a:t>(Short Term Exchange: 1 year)</a:t>
            </a:r>
            <a:endParaRPr lang="ja-JP" altLang="en-US" sz="2000" dirty="0">
              <a:effectLst>
                <a:outerShdw blurRad="38100" dist="38100" dir="2700000" algn="tl">
                  <a:srgbClr val="000000">
                    <a:alpha val="43137"/>
                  </a:srgbClr>
                </a:outerShdw>
              </a:effectLst>
              <a:ea typeface="ＭＳ Ｐゴシック" charset="-128"/>
              <a:cs typeface="Tahoma" pitchFamily="34" charset="0"/>
            </a:endParaRPr>
          </a:p>
        </p:txBody>
      </p:sp>
      <p:sp>
        <p:nvSpPr>
          <p:cNvPr id="9" name="テキスト ボックス 8"/>
          <p:cNvSpPr txBox="1"/>
          <p:nvPr/>
        </p:nvSpPr>
        <p:spPr>
          <a:xfrm>
            <a:off x="539750" y="5011738"/>
            <a:ext cx="2232025" cy="1433512"/>
          </a:xfrm>
          <a:prstGeom prst="rect">
            <a:avLst/>
          </a:prstGeom>
          <a:noFill/>
        </p:spPr>
        <p:txBody>
          <a:bodyPr>
            <a:spAutoFit/>
          </a:bodyPr>
          <a:lstStyle/>
          <a:p>
            <a:pPr algn="l">
              <a:defRPr/>
            </a:pPr>
            <a:r>
              <a:rPr lang="en-US" altLang="ja-JP" sz="2800" dirty="0">
                <a:effectLst>
                  <a:outerShdw blurRad="38100" dist="38100" dir="2700000" algn="tl">
                    <a:srgbClr val="000000">
                      <a:alpha val="43137"/>
                    </a:srgbClr>
                  </a:outerShdw>
                </a:effectLst>
                <a:ea typeface="Tahoma" pitchFamily="34" charset="0"/>
                <a:cs typeface="Tahoma" pitchFamily="34" charset="0"/>
              </a:rPr>
              <a:t>hop!</a:t>
            </a:r>
          </a:p>
          <a:p>
            <a:pPr algn="l">
              <a:defRPr/>
            </a:pPr>
            <a:r>
              <a:rPr lang="en-US" altLang="ja-JP" sz="2000" dirty="0">
                <a:effectLst>
                  <a:outerShdw blurRad="38100" dist="38100" dir="2700000" algn="tl">
                    <a:srgbClr val="000000">
                      <a:alpha val="43137"/>
                    </a:srgbClr>
                  </a:outerShdw>
                </a:effectLst>
                <a:ea typeface="Tahoma" pitchFamily="34" charset="0"/>
                <a:cs typeface="Tahoma" pitchFamily="34" charset="0"/>
              </a:rPr>
              <a:t>(Short Stay: 2 weeks to 3 months)</a:t>
            </a:r>
            <a:endParaRPr lang="ja-JP" altLang="en-US" sz="2000" dirty="0">
              <a:effectLst>
                <a:outerShdw blurRad="38100" dist="38100" dir="2700000" algn="tl">
                  <a:srgbClr val="000000">
                    <a:alpha val="43137"/>
                  </a:srgbClr>
                </a:outerShdw>
              </a:effectLst>
              <a:ea typeface="ＭＳ Ｐゴシック" charset="-128"/>
              <a:cs typeface="Tahoma" pitchFamily="34" charset="0"/>
            </a:endParaRPr>
          </a:p>
        </p:txBody>
      </p:sp>
      <p:sp>
        <p:nvSpPr>
          <p:cNvPr id="10" name="テキスト ボックス 9"/>
          <p:cNvSpPr txBox="1"/>
          <p:nvPr/>
        </p:nvSpPr>
        <p:spPr>
          <a:xfrm>
            <a:off x="4500563" y="3789363"/>
            <a:ext cx="2232025" cy="1446212"/>
          </a:xfrm>
          <a:prstGeom prst="rect">
            <a:avLst/>
          </a:prstGeom>
          <a:noFill/>
        </p:spPr>
        <p:txBody>
          <a:bodyPr>
            <a:spAutoFit/>
          </a:bodyPr>
          <a:lstStyle/>
          <a:p>
            <a:pPr algn="l">
              <a:defRPr/>
            </a:pPr>
            <a:r>
              <a:rPr lang="en-US" altLang="ja-JP" sz="2800" dirty="0">
                <a:effectLst>
                  <a:outerShdw blurRad="38100" dist="38100" dir="2700000" algn="tl">
                    <a:srgbClr val="000000">
                      <a:alpha val="43137"/>
                    </a:srgbClr>
                  </a:outerShdw>
                </a:effectLst>
                <a:ea typeface="Tahoma" pitchFamily="34" charset="0"/>
                <a:cs typeface="Tahoma" pitchFamily="34" charset="0"/>
              </a:rPr>
              <a:t>jump!</a:t>
            </a:r>
          </a:p>
          <a:p>
            <a:pPr algn="l">
              <a:defRPr/>
            </a:pPr>
            <a:r>
              <a:rPr lang="en-US" altLang="ja-JP" sz="2000" dirty="0">
                <a:effectLst>
                  <a:outerShdw blurRad="38100" dist="38100" dir="2700000" algn="tl">
                    <a:srgbClr val="000000">
                      <a:alpha val="43137"/>
                    </a:srgbClr>
                  </a:outerShdw>
                </a:effectLst>
                <a:ea typeface="Tahoma" pitchFamily="34" charset="0"/>
                <a:cs typeface="Tahoma" pitchFamily="34" charset="0"/>
              </a:rPr>
              <a:t>(Regular Programs: 2 years or more)</a:t>
            </a:r>
            <a:endParaRPr lang="ja-JP" altLang="en-US" sz="2000" dirty="0">
              <a:effectLst>
                <a:outerShdw blurRad="38100" dist="38100" dir="2700000" algn="tl">
                  <a:srgbClr val="000000">
                    <a:alpha val="43137"/>
                  </a:srgbClr>
                </a:outerShdw>
              </a:effectLst>
              <a:ea typeface="ＭＳ Ｐゴシック" charset="-128"/>
              <a:cs typeface="Tahoma" pitchFamily="34" charset="0"/>
            </a:endParaRPr>
          </a:p>
        </p:txBody>
      </p:sp>
      <p:sp>
        <p:nvSpPr>
          <p:cNvPr id="26" name="テキスト ボックス 25"/>
          <p:cNvSpPr txBox="1"/>
          <p:nvPr/>
        </p:nvSpPr>
        <p:spPr>
          <a:xfrm>
            <a:off x="107950" y="966788"/>
            <a:ext cx="5111750" cy="457200"/>
          </a:xfrm>
          <a:prstGeom prst="rect">
            <a:avLst/>
          </a:prstGeom>
          <a:noFill/>
        </p:spPr>
        <p:txBody>
          <a:bodyPr>
            <a:spAutoFit/>
          </a:bodyPr>
          <a:lstStyle/>
          <a:p>
            <a:pPr algn="l">
              <a:defRPr/>
            </a:pPr>
            <a:r>
              <a:rPr lang="en-US" altLang="ja-JP" sz="2400" dirty="0">
                <a:effectLst>
                  <a:outerShdw blurRad="38100" dist="38100" dir="2700000" algn="tl">
                    <a:srgbClr val="000000">
                      <a:alpha val="43137"/>
                    </a:srgbClr>
                  </a:outerShdw>
                </a:effectLst>
                <a:ea typeface="Tahoma" pitchFamily="34" charset="0"/>
                <a:cs typeface="Tahoma" pitchFamily="34" charset="0"/>
              </a:rPr>
              <a:t>Foreign students to come!</a:t>
            </a:r>
            <a:endParaRPr lang="ja-JP" altLang="en-US" sz="2400" dirty="0">
              <a:effectLst>
                <a:outerShdw blurRad="38100" dist="38100" dir="2700000" algn="tl">
                  <a:srgbClr val="000000">
                    <a:alpha val="43137"/>
                  </a:srgbClr>
                </a:outerShdw>
              </a:effectLst>
              <a:ea typeface="ＭＳ Ｐゴシック" charset="-128"/>
              <a:cs typeface="Tahoma" pitchFamily="34" charset="0"/>
            </a:endParaRPr>
          </a:p>
        </p:txBody>
      </p:sp>
      <p:sp>
        <p:nvSpPr>
          <p:cNvPr id="27" name="テキスト ボックス 26"/>
          <p:cNvSpPr txBox="1"/>
          <p:nvPr/>
        </p:nvSpPr>
        <p:spPr>
          <a:xfrm>
            <a:off x="107950" y="1343025"/>
            <a:ext cx="5111750" cy="457200"/>
          </a:xfrm>
          <a:prstGeom prst="rect">
            <a:avLst/>
          </a:prstGeom>
          <a:noFill/>
        </p:spPr>
        <p:txBody>
          <a:bodyPr>
            <a:spAutoFit/>
          </a:bodyPr>
          <a:lstStyle/>
          <a:p>
            <a:pPr algn="l">
              <a:defRPr/>
            </a:pPr>
            <a:r>
              <a:rPr lang="en-US" altLang="ja-JP" sz="2400" dirty="0">
                <a:effectLst>
                  <a:outerShdw blurRad="38100" dist="38100" dir="2700000" algn="tl">
                    <a:srgbClr val="000000">
                      <a:alpha val="43137"/>
                    </a:srgbClr>
                  </a:outerShdw>
                </a:effectLst>
                <a:ea typeface="Tahoma" pitchFamily="34" charset="0"/>
                <a:cs typeface="Tahoma" pitchFamily="34" charset="0"/>
              </a:rPr>
              <a:t>Japanese to study abroad!</a:t>
            </a:r>
            <a:endParaRPr lang="ja-JP" altLang="en-US" sz="2400" dirty="0">
              <a:effectLst>
                <a:outerShdw blurRad="38100" dist="38100" dir="2700000" algn="tl">
                  <a:srgbClr val="000000">
                    <a:alpha val="43137"/>
                  </a:srgbClr>
                </a:outerShdw>
              </a:effectLst>
              <a:ea typeface="ＭＳ Ｐゴシック" charset="-128"/>
              <a:cs typeface="Tahoma" pitchFamily="34" charset="0"/>
            </a:endParaRPr>
          </a:p>
        </p:txBody>
      </p:sp>
      <p:sp>
        <p:nvSpPr>
          <p:cNvPr id="16394" name="スライド番号プレースホルダ 4"/>
          <p:cNvSpPr txBox="1">
            <a:spLocks/>
          </p:cNvSpPr>
          <p:nvPr/>
        </p:nvSpPr>
        <p:spPr bwMode="auto">
          <a:xfrm>
            <a:off x="6929438" y="6043613"/>
            <a:ext cx="2133600" cy="288925"/>
          </a:xfrm>
          <a:prstGeom prst="rect">
            <a:avLst/>
          </a:prstGeom>
          <a:noFill/>
          <a:ln w="9525">
            <a:noFill/>
            <a:miter lim="800000"/>
            <a:headEnd/>
            <a:tailEnd/>
          </a:ln>
        </p:spPr>
        <p:txBody>
          <a:bodyPr/>
          <a:lstStyle/>
          <a:p>
            <a:pPr algn="r"/>
            <a:fld id="{1812F5F5-A58E-44DC-A31D-B70DC6D97F46}" type="slidenum">
              <a:rPr lang="en-US" altLang="ja-JP" sz="1400" b="0">
                <a:latin typeface="Arial" charset="0"/>
              </a:rPr>
              <a:pPr algn="r"/>
              <a:t>10</a:t>
            </a:fld>
            <a:endParaRPr lang="en-US" altLang="ja-JP" sz="1400" b="0">
              <a:latin typeface="Arial" charset="0"/>
            </a:endParaRPr>
          </a:p>
        </p:txBody>
      </p:sp>
      <p:sp>
        <p:nvSpPr>
          <p:cNvPr id="13" name="下カーブ矢印 12"/>
          <p:cNvSpPr/>
          <p:nvPr/>
        </p:nvSpPr>
        <p:spPr>
          <a:xfrm rot="19085771">
            <a:off x="5810358" y="2566085"/>
            <a:ext cx="1394398" cy="670867"/>
          </a:xfrm>
          <a:prstGeom prst="curvedDownArrow">
            <a:avLst>
              <a:gd name="adj1" fmla="val 25000"/>
              <a:gd name="adj2" fmla="val 50000"/>
              <a:gd name="adj3" fmla="val 63847"/>
            </a:avLst>
          </a:prstGeom>
          <a:gradFill>
            <a:gsLst>
              <a:gs pos="0">
                <a:srgbClr val="CC0066">
                  <a:alpha val="0"/>
                </a:srgbClr>
              </a:gs>
              <a:gs pos="39999">
                <a:srgbClr val="FF0000">
                  <a:alpha val="25000"/>
                </a:srgbClr>
              </a:gs>
              <a:gs pos="70000">
                <a:srgbClr val="FF0000"/>
              </a:gs>
              <a:gs pos="100000">
                <a:srgbClr val="FFEBFA"/>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0" dirty="0">
              <a:solidFill>
                <a:srgbClr val="FF0000"/>
              </a:solidFill>
            </a:endParaRPr>
          </a:p>
        </p:txBody>
      </p:sp>
      <p:sp>
        <p:nvSpPr>
          <p:cNvPr id="25" name="テキスト ボックス 24"/>
          <p:cNvSpPr txBox="1"/>
          <p:nvPr/>
        </p:nvSpPr>
        <p:spPr>
          <a:xfrm>
            <a:off x="6588125" y="3068638"/>
            <a:ext cx="2555875" cy="831850"/>
          </a:xfrm>
          <a:prstGeom prst="rect">
            <a:avLst/>
          </a:prstGeom>
          <a:noFill/>
        </p:spPr>
        <p:txBody>
          <a:bodyPr>
            <a:spAutoFit/>
          </a:bodyPr>
          <a:lstStyle/>
          <a:p>
            <a:pPr algn="l">
              <a:defRPr/>
            </a:pPr>
            <a:r>
              <a:rPr lang="en-US" altLang="ja-JP" sz="2800" dirty="0">
                <a:effectLst>
                  <a:outerShdw blurRad="38100" dist="38100" dir="2700000" algn="tl">
                    <a:srgbClr val="000000">
                      <a:alpha val="43137"/>
                    </a:srgbClr>
                  </a:outerShdw>
                </a:effectLst>
                <a:ea typeface="Tahoma" pitchFamily="34" charset="0"/>
                <a:cs typeface="Tahoma" pitchFamily="34" charset="0"/>
              </a:rPr>
              <a:t>fly!</a:t>
            </a:r>
          </a:p>
          <a:p>
            <a:pPr algn="l">
              <a:defRPr/>
            </a:pPr>
            <a:r>
              <a:rPr lang="en-US" altLang="ja-JP" sz="2000" dirty="0">
                <a:effectLst>
                  <a:outerShdw blurRad="38100" dist="38100" dir="2700000" algn="tl">
                    <a:srgbClr val="000000">
                      <a:alpha val="43137"/>
                    </a:srgbClr>
                  </a:outerShdw>
                </a:effectLst>
                <a:ea typeface="Tahoma" pitchFamily="34" charset="0"/>
                <a:cs typeface="Tahoma" pitchFamily="34" charset="0"/>
              </a:rPr>
              <a:t>(Ph.D. or Post Dr.)</a:t>
            </a:r>
            <a:endParaRPr lang="ja-JP" altLang="en-US" sz="2000" dirty="0">
              <a:effectLst>
                <a:outerShdw blurRad="38100" dist="38100" dir="2700000" algn="tl">
                  <a:srgbClr val="000000">
                    <a:alpha val="43137"/>
                  </a:srgbClr>
                </a:outerShdw>
              </a:effectLst>
              <a:ea typeface="ＭＳ Ｐゴシック" charset="-128"/>
              <a:cs typeface="Tahoma" pitchFamily="34" charset="0"/>
            </a:endParaRPr>
          </a:p>
        </p:txBody>
      </p:sp>
      <p:pic>
        <p:nvPicPr>
          <p:cNvPr id="16399" name="Picture 3"/>
          <p:cNvPicPr>
            <a:picLocks noChangeAspect="1" noChangeArrowheads="1"/>
          </p:cNvPicPr>
          <p:nvPr/>
        </p:nvPicPr>
        <p:blipFill>
          <a:blip r:embed="rId4" cstate="print"/>
          <a:srcRect/>
          <a:stretch>
            <a:fillRect/>
          </a:stretch>
        </p:blipFill>
        <p:spPr bwMode="auto">
          <a:xfrm>
            <a:off x="6659563" y="1484313"/>
            <a:ext cx="2306637" cy="1778000"/>
          </a:xfrm>
          <a:prstGeom prst="rect">
            <a:avLst/>
          </a:prstGeom>
          <a:noFill/>
          <a:ln w="9525">
            <a:noFill/>
            <a:miter lim="800000"/>
            <a:headEnd/>
            <a:tailEnd/>
          </a:ln>
        </p:spPr>
      </p:pic>
      <p:sp>
        <p:nvSpPr>
          <p:cNvPr id="28" name="テキスト ボックス 27"/>
          <p:cNvSpPr txBox="1"/>
          <p:nvPr/>
        </p:nvSpPr>
        <p:spPr>
          <a:xfrm>
            <a:off x="4643438" y="981075"/>
            <a:ext cx="4500562" cy="830263"/>
          </a:xfrm>
          <a:prstGeom prst="rect">
            <a:avLst/>
          </a:prstGeom>
          <a:noFill/>
        </p:spPr>
        <p:txBody>
          <a:bodyPr>
            <a:spAutoFit/>
          </a:bodyPr>
          <a:lstStyle/>
          <a:p>
            <a:pPr algn="l">
              <a:buFontTx/>
              <a:buBlip>
                <a:blip r:embed="rId5"/>
              </a:buBlip>
              <a:defRPr/>
            </a:pPr>
            <a:r>
              <a:rPr lang="en-US" altLang="ja-JP" sz="2400" dirty="0">
                <a:effectLst>
                  <a:outerShdw blurRad="38100" dist="38100" dir="2700000" algn="tl">
                    <a:srgbClr val="000000">
                      <a:alpha val="43137"/>
                    </a:srgbClr>
                  </a:outerShdw>
                </a:effectLst>
                <a:ea typeface="Tahoma" pitchFamily="34" charset="0"/>
                <a:cs typeface="Tahoma" pitchFamily="34" charset="0"/>
              </a:rPr>
              <a:t>More Int’l Collaboration</a:t>
            </a:r>
          </a:p>
          <a:p>
            <a:pPr algn="l">
              <a:buFontTx/>
              <a:buBlip>
                <a:blip r:embed="rId5"/>
              </a:buBlip>
              <a:defRPr/>
            </a:pPr>
            <a:r>
              <a:rPr lang="en-US" altLang="ja-JP" sz="2400" dirty="0">
                <a:effectLst>
                  <a:outerShdw blurRad="38100" dist="38100" dir="2700000" algn="tl">
                    <a:srgbClr val="000000">
                      <a:alpha val="43137"/>
                    </a:srgbClr>
                  </a:outerShdw>
                </a:effectLst>
                <a:ea typeface="ＭＳ Ｐゴシック" charset="-128"/>
                <a:cs typeface="Tahoma" pitchFamily="34" charset="0"/>
              </a:rPr>
              <a:t>More Int’l Faculty</a:t>
            </a:r>
            <a:endParaRPr lang="ja-JP" altLang="en-US" sz="2400" dirty="0">
              <a:effectLst>
                <a:outerShdw blurRad="38100" dist="38100" dir="2700000" algn="tl">
                  <a:srgbClr val="000000">
                    <a:alpha val="43137"/>
                  </a:srgbClr>
                </a:outerShdw>
              </a:effectLst>
              <a:ea typeface="ＭＳ Ｐゴシック" charset="-128"/>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二等辺三角形 57"/>
          <p:cNvSpPr/>
          <p:nvPr/>
        </p:nvSpPr>
        <p:spPr>
          <a:xfrm flipV="1">
            <a:off x="408034" y="2708920"/>
            <a:ext cx="8280000" cy="1944000"/>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正方形/長方形 2"/>
          <p:cNvSpPr/>
          <p:nvPr/>
        </p:nvSpPr>
        <p:spPr>
          <a:xfrm>
            <a:off x="0" y="-5898"/>
            <a:ext cx="9144000" cy="954107"/>
          </a:xfrm>
          <a:prstGeom prst="rect">
            <a:avLst/>
          </a:prstGeom>
          <a:solidFill>
            <a:schemeClr val="tx2"/>
          </a:solidFill>
        </p:spPr>
        <p:txBody>
          <a:bodyPr wrap="square">
            <a:spAutoFit/>
          </a:bodyPr>
          <a:lstStyle/>
          <a:p>
            <a:r>
              <a:rPr lang="ja-JP" altLang="en-US" b="1" dirty="0" smtClean="0">
                <a:solidFill>
                  <a:schemeClr val="bg1"/>
                </a:solidFill>
                <a:latin typeface="+mj-lt"/>
                <a:ea typeface="Arial Unicode MS" panose="020B0604020202020204" pitchFamily="50" charset="-128"/>
                <a:cs typeface="Arial Unicode MS" panose="020B0604020202020204" pitchFamily="50" charset="-128"/>
              </a:rPr>
              <a:t> </a:t>
            </a:r>
            <a:r>
              <a:rPr lang="en-US" altLang="ja-JP" sz="2800" b="1" dirty="0" smtClean="0">
                <a:solidFill>
                  <a:schemeClr val="bg1"/>
                </a:solidFill>
                <a:latin typeface="+mj-lt"/>
                <a:ea typeface="Arial Unicode MS" panose="020B0604020202020204" pitchFamily="50" charset="-128"/>
                <a:cs typeface="Arial Unicode MS" panose="020B0604020202020204" pitchFamily="50" charset="-128"/>
              </a:rPr>
              <a:t>Demand for </a:t>
            </a:r>
            <a:r>
              <a:rPr lang="en-US" altLang="ja-JP" sz="2800" b="1" dirty="0" smtClean="0">
                <a:solidFill>
                  <a:schemeClr val="bg1"/>
                </a:solidFill>
                <a:ea typeface="HGP創英角ｺﾞｼｯｸUB" pitchFamily="50" charset="-128"/>
                <a:cs typeface="Arial" panose="020B0604020202020204" pitchFamily="34" charset="0"/>
              </a:rPr>
              <a:t>Human Resources to Solve Challenges </a:t>
            </a:r>
          </a:p>
          <a:p>
            <a:r>
              <a:rPr lang="en-US" altLang="ja-JP" sz="2800" b="1" dirty="0" smtClean="0">
                <a:solidFill>
                  <a:schemeClr val="bg1"/>
                </a:solidFill>
                <a:ea typeface="HGP創英角ｺﾞｼｯｸUB" pitchFamily="50" charset="-128"/>
                <a:cs typeface="Arial" panose="020B0604020202020204" pitchFamily="34" charset="0"/>
              </a:rPr>
              <a:t>Facing ASEAN and Japan</a:t>
            </a:r>
            <a:endParaRPr lang="en-US" altLang="ja-JP" sz="2800" dirty="0">
              <a:solidFill>
                <a:schemeClr val="bg1"/>
              </a:solidFill>
              <a:latin typeface="+mj-lt"/>
              <a:ea typeface="Arial Unicode MS" panose="020B0604020202020204" pitchFamily="50" charset="-128"/>
              <a:cs typeface="Arial Unicode MS" panose="020B0604020202020204" pitchFamily="50" charset="-128"/>
            </a:endParaRPr>
          </a:p>
        </p:txBody>
      </p:sp>
      <p:sp>
        <p:nvSpPr>
          <p:cNvPr id="40" name="スライド番号プレースホルダ 39"/>
          <p:cNvSpPr>
            <a:spLocks noGrp="1"/>
          </p:cNvSpPr>
          <p:nvPr>
            <p:ph type="sldNum" sz="quarter" idx="12"/>
          </p:nvPr>
        </p:nvSpPr>
        <p:spPr>
          <a:xfrm>
            <a:off x="8496436" y="44624"/>
            <a:ext cx="647564" cy="365125"/>
          </a:xfrm>
        </p:spPr>
        <p:txBody>
          <a:bodyPr/>
          <a:lstStyle/>
          <a:p>
            <a:fld id="{34CA7199-3C5D-4E68-9C58-B1AC079F99BE}" type="slidenum">
              <a:rPr lang="ja-JP" altLang="en-US" smtClean="0">
                <a:solidFill>
                  <a:schemeClr val="bg1"/>
                </a:solidFill>
                <a:latin typeface="+mj-lt"/>
              </a:rPr>
              <a:pPr/>
              <a:t>1</a:t>
            </a:fld>
            <a:endParaRPr lang="ja-JP" altLang="en-US" dirty="0">
              <a:solidFill>
                <a:schemeClr val="bg1"/>
              </a:solidFill>
              <a:latin typeface="+mj-lt"/>
            </a:endParaRPr>
          </a:p>
        </p:txBody>
      </p:sp>
      <p:sp>
        <p:nvSpPr>
          <p:cNvPr id="48" name="正方形/長方形 47"/>
          <p:cNvSpPr/>
          <p:nvPr/>
        </p:nvSpPr>
        <p:spPr>
          <a:xfrm>
            <a:off x="251520" y="1124744"/>
            <a:ext cx="8712968" cy="1569660"/>
          </a:xfrm>
          <a:prstGeom prst="rect">
            <a:avLst/>
          </a:prstGeom>
          <a:ln w="6350">
            <a:solidFill>
              <a:schemeClr val="tx2"/>
            </a:solidFill>
          </a:ln>
        </p:spPr>
        <p:txBody>
          <a:bodyPr wrap="square">
            <a:spAutoFit/>
          </a:bodyPr>
          <a:lstStyle/>
          <a:p>
            <a:pPr>
              <a:lnSpc>
                <a:spcPct val="120000"/>
              </a:lnSpc>
              <a:buFont typeface="Wingdings" pitchFamily="2" charset="2"/>
              <a:buChar char="l"/>
            </a:pPr>
            <a:r>
              <a:rPr lang="en-US" altLang="ja-JP" sz="2000" b="1" u="sng" dirty="0" smtClean="0">
                <a:solidFill>
                  <a:schemeClr val="tx2"/>
                </a:solidFill>
                <a:latin typeface="+mj-lt"/>
              </a:rPr>
              <a:t>Food Production Techniques</a:t>
            </a:r>
            <a:r>
              <a:rPr lang="en-US" altLang="ja-JP" sz="2000" b="1" dirty="0" smtClean="0">
                <a:solidFill>
                  <a:schemeClr val="tx2"/>
                </a:solidFill>
                <a:latin typeface="+mj-lt"/>
              </a:rPr>
              <a:t> </a:t>
            </a:r>
            <a:r>
              <a:rPr lang="en-US" altLang="ja-JP" sz="2000" dirty="0" smtClean="0">
                <a:solidFill>
                  <a:schemeClr val="tx2"/>
                </a:solidFill>
                <a:latin typeface="+mj-lt"/>
              </a:rPr>
              <a:t>that supports sustainable agriculture and higher added value</a:t>
            </a:r>
            <a:endParaRPr lang="ja-JP" altLang="en-US" sz="2000" dirty="0" smtClean="0">
              <a:solidFill>
                <a:schemeClr val="tx2"/>
              </a:solidFill>
              <a:latin typeface="+mj-lt"/>
            </a:endParaRPr>
          </a:p>
          <a:p>
            <a:pPr>
              <a:lnSpc>
                <a:spcPct val="120000"/>
              </a:lnSpc>
              <a:buFont typeface="Wingdings" pitchFamily="2" charset="2"/>
              <a:buChar char="l"/>
            </a:pPr>
            <a:r>
              <a:rPr lang="en-US" altLang="ja-JP" sz="2000" b="1" u="sng" dirty="0" smtClean="0">
                <a:solidFill>
                  <a:schemeClr val="tx2"/>
                </a:solidFill>
                <a:latin typeface="+mj-lt"/>
              </a:rPr>
              <a:t>Innovation</a:t>
            </a:r>
            <a:r>
              <a:rPr lang="en-US" altLang="ja-JP" sz="2000" b="1" dirty="0" smtClean="0">
                <a:solidFill>
                  <a:schemeClr val="tx2"/>
                </a:solidFill>
                <a:latin typeface="+mj-lt"/>
              </a:rPr>
              <a:t> </a:t>
            </a:r>
            <a:r>
              <a:rPr lang="en-US" altLang="ja-JP" sz="2000" dirty="0" smtClean="0">
                <a:solidFill>
                  <a:schemeClr val="tx2"/>
                </a:solidFill>
                <a:latin typeface="+mj-lt"/>
              </a:rPr>
              <a:t>bringing economic development with awareness to environment</a:t>
            </a:r>
            <a:endParaRPr lang="ja-JP" altLang="en-US" sz="2000" u="sng" dirty="0" smtClean="0">
              <a:solidFill>
                <a:schemeClr val="tx2"/>
              </a:solidFill>
              <a:latin typeface="+mj-lt"/>
            </a:endParaRPr>
          </a:p>
          <a:p>
            <a:pPr>
              <a:lnSpc>
                <a:spcPct val="120000"/>
              </a:lnSpc>
              <a:buFont typeface="Wingdings" pitchFamily="2" charset="2"/>
              <a:buChar char="l"/>
            </a:pPr>
            <a:r>
              <a:rPr lang="en-US" altLang="ja-JP" sz="2000" b="1" u="sng" dirty="0" smtClean="0">
                <a:solidFill>
                  <a:schemeClr val="tx2"/>
                </a:solidFill>
                <a:latin typeface="+mj-lt"/>
              </a:rPr>
              <a:t>Sustainable regional systems</a:t>
            </a:r>
            <a:r>
              <a:rPr lang="en-US" altLang="ja-JP" sz="2000" b="1" dirty="0" smtClean="0">
                <a:solidFill>
                  <a:schemeClr val="tx2"/>
                </a:solidFill>
                <a:latin typeface="+mj-lt"/>
              </a:rPr>
              <a:t> </a:t>
            </a:r>
            <a:r>
              <a:rPr lang="en-US" altLang="ja-JP" sz="2000" dirty="0" smtClean="0">
                <a:solidFill>
                  <a:schemeClr val="tx2"/>
                </a:solidFill>
                <a:latin typeface="+mj-lt"/>
              </a:rPr>
              <a:t>for interactions between urban and rural regions </a:t>
            </a:r>
            <a:endParaRPr lang="ja-JP" altLang="en-US" sz="2000" dirty="0" smtClean="0">
              <a:solidFill>
                <a:schemeClr val="tx2"/>
              </a:solidFill>
              <a:latin typeface="+mj-lt"/>
            </a:endParaRPr>
          </a:p>
        </p:txBody>
      </p:sp>
      <p:sp>
        <p:nvSpPr>
          <p:cNvPr id="49" name="正方形/長方形 48"/>
          <p:cNvSpPr/>
          <p:nvPr/>
        </p:nvSpPr>
        <p:spPr>
          <a:xfrm>
            <a:off x="251980" y="4604918"/>
            <a:ext cx="8280000" cy="1172629"/>
          </a:xfrm>
          <a:prstGeom prst="rect">
            <a:avLst/>
          </a:prstGeom>
          <a:solidFill>
            <a:schemeClr val="bg1"/>
          </a:solidFill>
          <a:ln>
            <a:solidFill>
              <a:schemeClr val="accent1"/>
            </a:solidFill>
          </a:ln>
        </p:spPr>
        <p:txBody>
          <a:bodyPr wrap="square">
            <a:spAutoFit/>
          </a:bodyPr>
          <a:lstStyle/>
          <a:p>
            <a:pPr algn="ctr">
              <a:lnSpc>
                <a:spcPct val="130000"/>
              </a:lnSpc>
            </a:pPr>
            <a:r>
              <a:rPr lang="en-US" altLang="ja-JP" b="1" dirty="0" smtClean="0">
                <a:solidFill>
                  <a:schemeClr val="tx2"/>
                </a:solidFill>
                <a:latin typeface="+mj-lt"/>
                <a:ea typeface="AR丸ゴシック体E" pitchFamily="49" charset="-128"/>
                <a:cs typeface="Arial" panose="020B0604020202020204" pitchFamily="34" charset="0"/>
              </a:rPr>
              <a:t>Foster Human Resources with </a:t>
            </a:r>
            <a:r>
              <a:rPr lang="en-US" altLang="ja-JP" b="1" dirty="0">
                <a:solidFill>
                  <a:schemeClr val="tx2"/>
                </a:solidFill>
                <a:latin typeface="+mj-lt"/>
                <a:ea typeface="AR丸ゴシック体E" pitchFamily="49" charset="-128"/>
                <a:cs typeface="Arial" panose="020B0604020202020204" pitchFamily="34" charset="0"/>
              </a:rPr>
              <a:t>broad vision</a:t>
            </a:r>
            <a:r>
              <a:rPr lang="en-US" altLang="ja-JP" b="1" dirty="0" smtClean="0">
                <a:solidFill>
                  <a:schemeClr val="tx2"/>
                </a:solidFill>
                <a:latin typeface="+mj-lt"/>
                <a:ea typeface="AR丸ゴシック体E" pitchFamily="49" charset="-128"/>
                <a:cs typeface="Arial" panose="020B0604020202020204" pitchFamily="34" charset="0"/>
              </a:rPr>
              <a:t> and the will to challenge by </a:t>
            </a:r>
            <a:r>
              <a:rPr lang="en-US" altLang="ja-JP" b="1" u="sng" dirty="0" smtClean="0">
                <a:solidFill>
                  <a:schemeClr val="tx2"/>
                </a:solidFill>
                <a:latin typeface="+mj-lt"/>
                <a:ea typeface="AR丸ゴシック体E" pitchFamily="49" charset="-128"/>
                <a:cs typeface="Arial" panose="020B0604020202020204" pitchFamily="34" charset="0"/>
              </a:rPr>
              <a:t>Specialized </a:t>
            </a:r>
            <a:r>
              <a:rPr lang="en-US" altLang="ja-JP" b="1" u="sng" dirty="0">
                <a:solidFill>
                  <a:schemeClr val="tx2"/>
                </a:solidFill>
                <a:latin typeface="+mj-lt"/>
                <a:ea typeface="AR丸ゴシック体E" pitchFamily="49" charset="-128"/>
                <a:cs typeface="Arial" panose="020B0604020202020204" pitchFamily="34" charset="0"/>
              </a:rPr>
              <a:t>Education </a:t>
            </a:r>
            <a:r>
              <a:rPr lang="en-US" altLang="ja-JP" b="1" u="sng" dirty="0" smtClean="0">
                <a:solidFill>
                  <a:schemeClr val="tx2"/>
                </a:solidFill>
                <a:latin typeface="+mj-lt"/>
                <a:ea typeface="AR丸ゴシック体E" pitchFamily="49" charset="-128"/>
                <a:cs typeface="Arial" panose="020B0604020202020204" pitchFamily="34" charset="0"/>
              </a:rPr>
              <a:t>Programs</a:t>
            </a:r>
            <a:r>
              <a:rPr lang="en-US" altLang="ja-JP" b="1" dirty="0" smtClean="0">
                <a:solidFill>
                  <a:schemeClr val="tx2"/>
                </a:solidFill>
                <a:latin typeface="+mj-lt"/>
                <a:ea typeface="AR丸ゴシック体E" pitchFamily="49" charset="-128"/>
                <a:cs typeface="Arial" panose="020B0604020202020204" pitchFamily="34" charset="0"/>
              </a:rPr>
              <a:t> that comes from </a:t>
            </a:r>
            <a:r>
              <a:rPr lang="en-US" altLang="ja-JP" b="1" u="sng" dirty="0" smtClean="0">
                <a:solidFill>
                  <a:schemeClr val="tx2"/>
                </a:solidFill>
                <a:latin typeface="+mj-lt"/>
                <a:ea typeface="AR丸ゴシック体E" pitchFamily="49" charset="-128"/>
                <a:cs typeface="Arial" panose="020B0604020202020204" pitchFamily="34" charset="0"/>
              </a:rPr>
              <a:t>Specialized Fields of the Three JPU </a:t>
            </a:r>
            <a:br>
              <a:rPr lang="en-US" altLang="ja-JP" b="1" u="sng" dirty="0" smtClean="0">
                <a:solidFill>
                  <a:schemeClr val="tx2"/>
                </a:solidFill>
                <a:latin typeface="+mj-lt"/>
                <a:ea typeface="AR丸ゴシック体E" pitchFamily="49" charset="-128"/>
                <a:cs typeface="Arial" panose="020B0604020202020204" pitchFamily="34" charset="0"/>
              </a:rPr>
            </a:br>
            <a:r>
              <a:rPr lang="en-US" altLang="ja-JP" b="1" u="sng" dirty="0" smtClean="0">
                <a:solidFill>
                  <a:schemeClr val="tx2"/>
                </a:solidFill>
                <a:latin typeface="+mj-lt"/>
                <a:ea typeface="AR丸ゴシック体E" pitchFamily="49" charset="-128"/>
                <a:cs typeface="Arial" panose="020B0604020202020204" pitchFamily="34" charset="0"/>
              </a:rPr>
              <a:t>(Agriculture, Engineering, Sustainability Science, Tourism) </a:t>
            </a:r>
            <a:endParaRPr lang="ja-JP" altLang="en-US" b="1" dirty="0">
              <a:solidFill>
                <a:schemeClr val="tx2"/>
              </a:solidFill>
              <a:latin typeface="+mj-lt"/>
              <a:ea typeface="AR丸ゴシック体E" pitchFamily="49" charset="-128"/>
              <a:cs typeface="Arial" panose="020B0604020202020204" pitchFamily="34" charset="0"/>
            </a:endParaRPr>
          </a:p>
        </p:txBody>
      </p:sp>
      <p:sp>
        <p:nvSpPr>
          <p:cNvPr id="2" name="テキスト ボックス 1"/>
          <p:cNvSpPr txBox="1"/>
          <p:nvPr/>
        </p:nvSpPr>
        <p:spPr>
          <a:xfrm>
            <a:off x="304800" y="3003123"/>
            <a:ext cx="1641376" cy="1200329"/>
          </a:xfrm>
          <a:prstGeom prst="rect">
            <a:avLst/>
          </a:prstGeom>
          <a:solidFill>
            <a:schemeClr val="bg1"/>
          </a:solidFill>
          <a:ln>
            <a:solidFill>
              <a:schemeClr val="tx2"/>
            </a:solidFill>
          </a:ln>
        </p:spPr>
        <p:txBody>
          <a:bodyPr wrap="square" rtlCol="0">
            <a:spAutoFit/>
          </a:bodyPr>
          <a:lstStyle/>
          <a:p>
            <a:endParaRPr kumimoji="1" lang="en-US" altLang="ja-JP" b="1" dirty="0" smtClean="0">
              <a:solidFill>
                <a:schemeClr val="tx2"/>
              </a:solidFill>
              <a:latin typeface="+mj-lt"/>
            </a:endParaRPr>
          </a:p>
          <a:p>
            <a:endParaRPr lang="en-US" altLang="ja-JP" b="1" dirty="0">
              <a:solidFill>
                <a:schemeClr val="tx2"/>
              </a:solidFill>
              <a:latin typeface="+mj-lt"/>
            </a:endParaRPr>
          </a:p>
          <a:p>
            <a:endParaRPr kumimoji="1" lang="en-US" altLang="ja-JP" b="1" dirty="0" smtClean="0">
              <a:solidFill>
                <a:schemeClr val="tx2"/>
              </a:solidFill>
              <a:latin typeface="+mj-lt"/>
            </a:endParaRPr>
          </a:p>
          <a:p>
            <a:endParaRPr kumimoji="1" lang="ja-JP" altLang="en-US" b="1" dirty="0">
              <a:solidFill>
                <a:schemeClr val="tx2"/>
              </a:solidFill>
              <a:latin typeface="+mj-lt"/>
            </a:endParaRPr>
          </a:p>
        </p:txBody>
      </p:sp>
      <p:sp>
        <p:nvSpPr>
          <p:cNvPr id="4" name="テキスト ボックス 3"/>
          <p:cNvSpPr txBox="1"/>
          <p:nvPr/>
        </p:nvSpPr>
        <p:spPr>
          <a:xfrm>
            <a:off x="6323112" y="3051321"/>
            <a:ext cx="2592288" cy="1169551"/>
          </a:xfrm>
          <a:prstGeom prst="rect">
            <a:avLst/>
          </a:prstGeom>
          <a:solidFill>
            <a:schemeClr val="bg1"/>
          </a:solidFill>
          <a:ln>
            <a:solidFill>
              <a:schemeClr val="tx2"/>
            </a:solidFill>
          </a:ln>
        </p:spPr>
        <p:txBody>
          <a:bodyPr wrap="square" rtlCol="0">
            <a:spAutoFit/>
          </a:bodyPr>
          <a:lstStyle/>
          <a:p>
            <a:r>
              <a:rPr lang="en-US" altLang="ja-JP" b="1" dirty="0" smtClean="0">
                <a:solidFill>
                  <a:schemeClr val="tx2"/>
                </a:solidFill>
                <a:latin typeface="+mj-lt"/>
              </a:rPr>
              <a:t>Thailand</a:t>
            </a:r>
          </a:p>
          <a:p>
            <a:r>
              <a:rPr lang="en-US" altLang="ja-JP" b="1" dirty="0" smtClean="0">
                <a:solidFill>
                  <a:schemeClr val="tx2"/>
                </a:solidFill>
                <a:latin typeface="+mj-lt"/>
              </a:rPr>
              <a:t>Indonesia</a:t>
            </a:r>
          </a:p>
          <a:p>
            <a:r>
              <a:rPr lang="en-US" altLang="ja-JP" b="1" dirty="0" smtClean="0">
                <a:solidFill>
                  <a:schemeClr val="tx2"/>
                </a:solidFill>
                <a:latin typeface="+mj-lt"/>
              </a:rPr>
              <a:t>Malaysia</a:t>
            </a:r>
            <a:endParaRPr kumimoji="1" lang="en-US" altLang="ja-JP" b="1" dirty="0" smtClean="0">
              <a:solidFill>
                <a:schemeClr val="tx2"/>
              </a:solidFill>
              <a:latin typeface="+mj-lt"/>
            </a:endParaRPr>
          </a:p>
          <a:p>
            <a:r>
              <a:rPr lang="en-US" altLang="ja-JP" sz="1600" b="1" dirty="0" smtClean="0">
                <a:solidFill>
                  <a:schemeClr val="tx2"/>
                </a:solidFill>
                <a:latin typeface="+mj-lt"/>
              </a:rPr>
              <a:t>[7 Universities, 4 Fields]</a:t>
            </a:r>
            <a:endParaRPr kumimoji="1" lang="ja-JP" altLang="en-US" sz="1600" b="1" dirty="0">
              <a:solidFill>
                <a:schemeClr val="tx2"/>
              </a:solidFill>
              <a:latin typeface="+mj-lt"/>
            </a:endParaRPr>
          </a:p>
        </p:txBody>
      </p:sp>
      <p:sp>
        <p:nvSpPr>
          <p:cNvPr id="13" name="二等辺三角形 12"/>
          <p:cNvSpPr/>
          <p:nvPr/>
        </p:nvSpPr>
        <p:spPr>
          <a:xfrm rot="5400000">
            <a:off x="5640524" y="3392780"/>
            <a:ext cx="1008112" cy="36004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4" name="二等辺三角形 13"/>
          <p:cNvSpPr/>
          <p:nvPr/>
        </p:nvSpPr>
        <p:spPr>
          <a:xfrm rot="16200000" flipH="1">
            <a:off x="1657164" y="3460940"/>
            <a:ext cx="1008112" cy="36004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5" name="テキスト ボックス 14"/>
          <p:cNvSpPr txBox="1"/>
          <p:nvPr/>
        </p:nvSpPr>
        <p:spPr>
          <a:xfrm>
            <a:off x="2429272" y="3020543"/>
            <a:ext cx="3438128" cy="1200329"/>
          </a:xfrm>
          <a:prstGeom prst="rect">
            <a:avLst/>
          </a:prstGeom>
          <a:solidFill>
            <a:schemeClr val="bg2"/>
          </a:solidFill>
        </p:spPr>
        <p:txBody>
          <a:bodyPr wrap="square" rtlCol="0">
            <a:spAutoFit/>
          </a:bodyPr>
          <a:lstStyle/>
          <a:p>
            <a:pPr algn="ctr"/>
            <a:r>
              <a:rPr lang="ja-JP" altLang="en-US" b="1" dirty="0" smtClean="0">
                <a:solidFill>
                  <a:schemeClr val="tx2"/>
                </a:solidFill>
                <a:latin typeface="+mj-lt"/>
              </a:rPr>
              <a:t>・</a:t>
            </a:r>
            <a:r>
              <a:rPr kumimoji="1" lang="en-US" altLang="ja-JP" b="1" dirty="0" smtClean="0">
                <a:solidFill>
                  <a:schemeClr val="tx2"/>
                </a:solidFill>
                <a:latin typeface="+mj-lt"/>
              </a:rPr>
              <a:t>Student Exchange (SSSV</a:t>
            </a:r>
            <a:r>
              <a:rPr kumimoji="1" lang="ja-JP" altLang="en-US" b="1" dirty="0" smtClean="0">
                <a:solidFill>
                  <a:schemeClr val="tx2"/>
                </a:solidFill>
                <a:latin typeface="+mj-lt"/>
              </a:rPr>
              <a:t>）</a:t>
            </a:r>
            <a:endParaRPr kumimoji="1" lang="en-US" altLang="ja-JP" b="1" dirty="0" smtClean="0">
              <a:solidFill>
                <a:schemeClr val="tx2"/>
              </a:solidFill>
              <a:latin typeface="+mj-lt"/>
            </a:endParaRPr>
          </a:p>
          <a:p>
            <a:pPr algn="ctr"/>
            <a:r>
              <a:rPr lang="ja-JP" altLang="en-US" b="1" dirty="0" smtClean="0">
                <a:solidFill>
                  <a:schemeClr val="tx2"/>
                </a:solidFill>
                <a:latin typeface="+mj-lt"/>
              </a:rPr>
              <a:t>・</a:t>
            </a:r>
            <a:r>
              <a:rPr lang="en-US" altLang="ja-JP" b="1" dirty="0" smtClean="0">
                <a:solidFill>
                  <a:schemeClr val="tx2"/>
                </a:solidFill>
                <a:latin typeface="+mj-lt"/>
              </a:rPr>
              <a:t>AIMS for a semester</a:t>
            </a:r>
            <a:endParaRPr lang="en-US" altLang="ja-JP" sz="1400" b="1" dirty="0" smtClean="0">
              <a:solidFill>
                <a:schemeClr val="tx2"/>
              </a:solidFill>
              <a:latin typeface="+mj-lt"/>
            </a:endParaRPr>
          </a:p>
          <a:p>
            <a:pPr algn="ctr"/>
            <a:r>
              <a:rPr kumimoji="1" lang="ja-JP" altLang="en-US" b="1" dirty="0" smtClean="0">
                <a:solidFill>
                  <a:schemeClr val="tx2"/>
                </a:solidFill>
                <a:latin typeface="+mj-lt"/>
              </a:rPr>
              <a:t>・</a:t>
            </a:r>
            <a:r>
              <a:rPr kumimoji="1" lang="en-US" altLang="ja-JP" b="1" dirty="0" smtClean="0">
                <a:solidFill>
                  <a:schemeClr val="tx2"/>
                </a:solidFill>
                <a:latin typeface="+mj-lt"/>
              </a:rPr>
              <a:t>Double Degree</a:t>
            </a:r>
          </a:p>
          <a:p>
            <a:pPr algn="ctr"/>
            <a:r>
              <a:rPr kumimoji="1" lang="ja-JP" altLang="en-US" b="1" dirty="0" smtClean="0">
                <a:solidFill>
                  <a:schemeClr val="tx2"/>
                </a:solidFill>
                <a:latin typeface="+mj-lt"/>
              </a:rPr>
              <a:t>・</a:t>
            </a:r>
            <a:r>
              <a:rPr kumimoji="1" lang="en-US" altLang="ja-JP" b="1" dirty="0" smtClean="0">
                <a:solidFill>
                  <a:schemeClr val="tx2"/>
                </a:solidFill>
                <a:latin typeface="+mj-lt"/>
              </a:rPr>
              <a:t>Joint Research Project</a:t>
            </a:r>
            <a:endParaRPr kumimoji="1" lang="ja-JP" altLang="en-US" b="1" dirty="0">
              <a:solidFill>
                <a:schemeClr val="tx2"/>
              </a:solidFill>
              <a:latin typeface="+mj-lt"/>
            </a:endParaRPr>
          </a:p>
        </p:txBody>
      </p:sp>
      <p:sp>
        <p:nvSpPr>
          <p:cNvPr id="5" name="テキスト ボックス 4"/>
          <p:cNvSpPr txBox="1"/>
          <p:nvPr/>
        </p:nvSpPr>
        <p:spPr>
          <a:xfrm>
            <a:off x="457200" y="2992544"/>
            <a:ext cx="1295400" cy="923330"/>
          </a:xfrm>
          <a:prstGeom prst="rect">
            <a:avLst/>
          </a:prstGeom>
          <a:noFill/>
        </p:spPr>
        <p:txBody>
          <a:bodyPr wrap="square" rtlCol="0">
            <a:spAutoFit/>
          </a:bodyPr>
          <a:lstStyle/>
          <a:p>
            <a:pPr algn="ctr"/>
            <a:r>
              <a:rPr lang="en-US" altLang="ja-JP" b="1" dirty="0" smtClean="0">
                <a:solidFill>
                  <a:schemeClr val="tx2"/>
                </a:solidFill>
                <a:latin typeface="+mj-lt"/>
              </a:rPr>
              <a:t>TUAT </a:t>
            </a:r>
            <a:endParaRPr lang="ja-JP" altLang="en-US" b="1" dirty="0">
              <a:solidFill>
                <a:schemeClr val="tx2"/>
              </a:solidFill>
              <a:latin typeface="+mj-lt"/>
            </a:endParaRPr>
          </a:p>
          <a:p>
            <a:pPr algn="ctr"/>
            <a:r>
              <a:rPr lang="en-US" altLang="ja-JP" b="1" dirty="0" smtClean="0">
                <a:solidFill>
                  <a:schemeClr val="tx2"/>
                </a:solidFill>
                <a:latin typeface="+mj-lt"/>
              </a:rPr>
              <a:t>IU</a:t>
            </a:r>
            <a:endParaRPr lang="ja-JP" altLang="en-US" b="1" dirty="0" smtClean="0">
              <a:solidFill>
                <a:schemeClr val="tx2"/>
              </a:solidFill>
              <a:latin typeface="+mj-lt"/>
            </a:endParaRPr>
          </a:p>
          <a:p>
            <a:pPr algn="ctr"/>
            <a:r>
              <a:rPr lang="en-US" altLang="ja-JP" b="1" dirty="0" smtClean="0">
                <a:solidFill>
                  <a:schemeClr val="tx2"/>
                </a:solidFill>
                <a:latin typeface="+mj-lt"/>
              </a:rPr>
              <a:t>TMU</a:t>
            </a:r>
            <a:endParaRPr lang="ja-JP" altLang="en-US" b="1" dirty="0">
              <a:solidFill>
                <a:schemeClr val="tx2"/>
              </a:solidFill>
              <a:latin typeface="+mj-lt"/>
            </a:endParaRPr>
          </a:p>
        </p:txBody>
      </p:sp>
      <p:grpSp>
        <p:nvGrpSpPr>
          <p:cNvPr id="20" name="グループ化 19"/>
          <p:cNvGrpSpPr/>
          <p:nvPr/>
        </p:nvGrpSpPr>
        <p:grpSpPr>
          <a:xfrm>
            <a:off x="4716016" y="6275619"/>
            <a:ext cx="4410490" cy="593098"/>
            <a:chOff x="4770022" y="6292286"/>
            <a:chExt cx="4410490" cy="593098"/>
          </a:xfrm>
        </p:grpSpPr>
        <p:pic>
          <p:nvPicPr>
            <p:cNvPr id="21" name="図 20" descr="http://www.tuat.ac.jp/~tuatmcc/tuatapp/img/logo001.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70022" y="6468098"/>
              <a:ext cx="1746194" cy="403735"/>
            </a:xfrm>
            <a:prstGeom prst="rect">
              <a:avLst/>
            </a:prstGeom>
            <a:noFill/>
            <a:ln>
              <a:noFill/>
            </a:ln>
          </p:spPr>
        </p:pic>
        <p:pic>
          <p:nvPicPr>
            <p:cNvPr id="22" name="図 21" descr="http://www.ibaraki.ac.jp/common/img/generalinfo/re_lo_02.gif"/>
            <p:cNvPicPr/>
            <p:nvPr/>
          </p:nvPicPr>
          <p:blipFill rotWithShape="1">
            <a:blip r:embed="rId4" cstate="print">
              <a:extLst>
                <a:ext uri="{28A0092B-C50C-407E-A947-70E740481C1C}">
                  <a14:useLocalDpi xmlns="" xmlns:a14="http://schemas.microsoft.com/office/drawing/2010/main" val="0"/>
                </a:ext>
              </a:extLst>
            </a:blip>
            <a:srcRect t="17086" b="12132"/>
            <a:stretch/>
          </p:blipFill>
          <p:spPr bwMode="auto">
            <a:xfrm>
              <a:off x="6516216" y="6292286"/>
              <a:ext cx="1025312" cy="587519"/>
            </a:xfrm>
            <a:prstGeom prst="rect">
              <a:avLst/>
            </a:prstGeom>
            <a:solidFill>
              <a:schemeClr val="bg1"/>
            </a:solidFill>
            <a:ln>
              <a:noFill/>
            </a:ln>
            <a:extLst>
              <a:ext uri="{53640926-AAD7-44D8-BBD7-CCE9431645EC}">
                <a14:shadowObscured xmlns="" xmlns:a14="http://schemas.microsoft.com/office/drawing/2010/main"/>
              </a:ext>
            </a:extLst>
          </p:spPr>
        </p:pic>
        <p:pic>
          <p:nvPicPr>
            <p:cNvPr id="23" name="図 22" descr="http://www.comp.tmu.ac.jp/library/img/tmu_logo_s.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11333" y="6524863"/>
              <a:ext cx="1669179" cy="360521"/>
            </a:xfrm>
            <a:prstGeom prst="rect">
              <a:avLst/>
            </a:prstGeom>
            <a:noFill/>
            <a:ln>
              <a:noFill/>
            </a:ln>
          </p:spPr>
        </p:pic>
      </p:grpSp>
    </p:spTree>
    <p:extLst>
      <p:ext uri="{BB962C8B-B14F-4D97-AF65-F5344CB8AC3E}">
        <p14:creationId xmlns="" xmlns:p14="http://schemas.microsoft.com/office/powerpoint/2010/main" val="490171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a:xfrm>
            <a:off x="6582402" y="4892824"/>
            <a:ext cx="2520000" cy="1382795"/>
          </a:xfrm>
          <a:prstGeom prst="rect">
            <a:avLst/>
          </a:prstGeom>
          <a:ln w="9525">
            <a:solidFill>
              <a:schemeClr val="tx2"/>
            </a:solidFill>
          </a:ln>
        </p:spPr>
        <p:style>
          <a:lnRef idx="2">
            <a:schemeClr val="accent6"/>
          </a:lnRef>
          <a:fillRef idx="1">
            <a:schemeClr val="lt1"/>
          </a:fillRef>
          <a:effectRef idx="0">
            <a:schemeClr val="accent6"/>
          </a:effectRef>
          <a:fontRef idx="minor">
            <a:schemeClr val="dk1"/>
          </a:fontRef>
        </p:style>
        <p:txBody>
          <a:bodyPr>
            <a:noAutofit/>
          </a:bodyPr>
          <a:lstStyle/>
          <a:p>
            <a:pPr marL="0" marR="0" lvl="0" indent="0" algn="l" defTabSz="914400" rtl="0" eaLnBrk="1" fontAlgn="auto" latinLnBrk="0" hangingPunct="1">
              <a:spcAft>
                <a:spcPts val="0"/>
              </a:spcAft>
              <a:buClrTx/>
              <a:buSzTx/>
              <a:buFont typeface="Arial" pitchFamily="34" charset="0"/>
              <a:buNone/>
              <a:tabLst/>
              <a:defRPr/>
            </a:pPr>
            <a:r>
              <a:rPr lang="en-US" altLang="ja-JP" sz="1400" dirty="0" smtClean="0">
                <a:solidFill>
                  <a:schemeClr val="tx2"/>
                </a:solidFill>
                <a:latin typeface="+mj-lt"/>
                <a:ea typeface="HGPｺﾞｼｯｸM" pitchFamily="50" charset="-128"/>
              </a:rPr>
              <a:t>Three JPU will employ </a:t>
            </a:r>
            <a:r>
              <a:rPr lang="en-US" altLang="ja-JP" sz="1400" noProof="0" dirty="0" smtClean="0">
                <a:solidFill>
                  <a:schemeClr val="tx2"/>
                </a:solidFill>
                <a:latin typeface="+mj-lt"/>
                <a:ea typeface="HGPｺﾞｼｯｸM" pitchFamily="50" charset="-128"/>
              </a:rPr>
              <a:t>English speaking staffs at key departments and </a:t>
            </a:r>
            <a:r>
              <a:rPr lang="en-US" altLang="ja-JP" sz="1400" dirty="0" smtClean="0">
                <a:solidFill>
                  <a:schemeClr val="tx2"/>
                </a:solidFill>
                <a:latin typeface="+mj-lt"/>
                <a:ea typeface="HGPｺﾞｼｯｸM" pitchFamily="50" charset="-128"/>
              </a:rPr>
              <a:t>intensify quality support through continued information exchanges and training.</a:t>
            </a:r>
            <a:endParaRPr kumimoji="1" lang="ja-JP" altLang="en-US" sz="1600" b="0" i="0" u="none" strike="noStrike" kern="1200" cap="none" spc="0" normalizeH="0" baseline="0" noProof="0" dirty="0">
              <a:ln>
                <a:noFill/>
              </a:ln>
              <a:solidFill>
                <a:schemeClr val="tx2"/>
              </a:solidFill>
              <a:effectLst/>
              <a:uLnTx/>
              <a:uFillTx/>
              <a:latin typeface="+mj-lt"/>
              <a:ea typeface="HGPｺﾞｼｯｸM" pitchFamily="50" charset="-128"/>
            </a:endParaRPr>
          </a:p>
        </p:txBody>
      </p:sp>
      <p:sp>
        <p:nvSpPr>
          <p:cNvPr id="102" name="コンテンツ プレースホルダー 2"/>
          <p:cNvSpPr txBox="1">
            <a:spLocks/>
          </p:cNvSpPr>
          <p:nvPr/>
        </p:nvSpPr>
        <p:spPr>
          <a:xfrm>
            <a:off x="6582402" y="4581128"/>
            <a:ext cx="2520000" cy="360040"/>
          </a:xfrm>
          <a:prstGeom prst="rect">
            <a:avLst/>
          </a:prstGeom>
          <a:solidFill>
            <a:schemeClr val="accent1">
              <a:lumMod val="75000"/>
            </a:schemeClr>
          </a:solidFill>
          <a:ln w="9525">
            <a:solidFill>
              <a:schemeClr val="tx2"/>
            </a:solidFill>
          </a:ln>
        </p:spPr>
        <p:style>
          <a:lnRef idx="2">
            <a:schemeClr val="accent6"/>
          </a:lnRef>
          <a:fillRef idx="1">
            <a:schemeClr val="lt1"/>
          </a:fillRef>
          <a:effectRef idx="0">
            <a:schemeClr val="accent6"/>
          </a:effectRef>
          <a:fontRef idx="minor">
            <a:schemeClr val="dk1"/>
          </a:fontRef>
        </p:style>
        <p:txBody>
          <a:bodyPr>
            <a:normAutofit/>
          </a:bodyPr>
          <a:lstStyle/>
          <a:p>
            <a:pPr marL="0" marR="0" lvl="0" indent="0" algn="ctr" defTabSz="914400" rtl="0" eaLnBrk="1" fontAlgn="auto" latinLnBrk="0" hangingPunct="1">
              <a:spcAft>
                <a:spcPts val="0"/>
              </a:spcAft>
              <a:buClrTx/>
              <a:buSzTx/>
              <a:buFont typeface="Arial" pitchFamily="34" charset="0"/>
              <a:buNone/>
              <a:tabLst/>
              <a:defRPr/>
            </a:pPr>
            <a:r>
              <a:rPr lang="en-US" altLang="ja-JP" sz="1600" noProof="0" dirty="0" smtClean="0">
                <a:solidFill>
                  <a:schemeClr val="bg1"/>
                </a:solidFill>
                <a:latin typeface="+mj-lt"/>
                <a:ea typeface="HGPｺﾞｼｯｸM" pitchFamily="50" charset="-128"/>
              </a:rPr>
              <a:t>Support by clerical staff</a:t>
            </a:r>
            <a:endParaRPr kumimoji="1" lang="ja-JP" altLang="en-US" sz="1600" b="0" i="0" u="none" strike="noStrike" kern="1200" cap="none" spc="0" normalizeH="0" baseline="0" noProof="0" dirty="0">
              <a:ln>
                <a:noFill/>
              </a:ln>
              <a:solidFill>
                <a:schemeClr val="bg1"/>
              </a:solidFill>
              <a:effectLst/>
              <a:uLnTx/>
              <a:uFillTx/>
              <a:latin typeface="+mj-lt"/>
              <a:ea typeface="HGPｺﾞｼｯｸM" pitchFamily="50" charset="-128"/>
            </a:endParaRPr>
          </a:p>
        </p:txBody>
      </p:sp>
      <p:grpSp>
        <p:nvGrpSpPr>
          <p:cNvPr id="21" name="グループ化 20"/>
          <p:cNvGrpSpPr/>
          <p:nvPr/>
        </p:nvGrpSpPr>
        <p:grpSpPr>
          <a:xfrm>
            <a:off x="225066" y="908720"/>
            <a:ext cx="6147134" cy="5369718"/>
            <a:chOff x="225066" y="1223442"/>
            <a:chExt cx="6147134" cy="5369718"/>
          </a:xfrm>
        </p:grpSpPr>
        <p:sp>
          <p:nvSpPr>
            <p:cNvPr id="92" name="角丸四角形 91"/>
            <p:cNvSpPr/>
            <p:nvPr/>
          </p:nvSpPr>
          <p:spPr>
            <a:xfrm>
              <a:off x="251520" y="1223442"/>
              <a:ext cx="6120680" cy="1080000"/>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400" dirty="0" smtClean="0">
                  <a:solidFill>
                    <a:schemeClr val="tx2"/>
                  </a:solidFill>
                  <a:latin typeface="+mj-lt"/>
                  <a:ea typeface="HGPｺﾞｼｯｸM" pitchFamily="50" charset="-128"/>
                </a:rPr>
                <a:t>Introduce the Buddy System for foreign students to support their life in Japan by studying together with partner Japanese students who will provide intensive support at classes and field works.  Build alumni network through continuing support after their return to home countries.</a:t>
              </a:r>
              <a:endParaRPr lang="en-US" altLang="ja-JP" sz="1400" dirty="0">
                <a:solidFill>
                  <a:schemeClr val="tx2"/>
                </a:solidFill>
                <a:latin typeface="+mj-lt"/>
                <a:ea typeface="HGPｺﾞｼｯｸM" pitchFamily="50" charset="-128"/>
              </a:endParaRPr>
            </a:p>
          </p:txBody>
        </p:sp>
        <p:sp>
          <p:nvSpPr>
            <p:cNvPr id="93" name="角丸四角形 92"/>
            <p:cNvSpPr/>
            <p:nvPr/>
          </p:nvSpPr>
          <p:spPr>
            <a:xfrm>
              <a:off x="251520" y="2600980"/>
              <a:ext cx="6120679" cy="540000"/>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400" dirty="0" smtClean="0">
                  <a:solidFill>
                    <a:schemeClr val="tx2"/>
                  </a:solidFill>
                  <a:latin typeface="+mj-lt"/>
                  <a:ea typeface="HGPｺﾞｼｯｸM" pitchFamily="50" charset="-128"/>
                </a:rPr>
                <a:t>Provide intensive support related to procedure for class registration, credit transfer and academic calendars</a:t>
              </a:r>
              <a:r>
                <a:rPr lang="en-US" altLang="ja-JP" sz="1600" dirty="0" smtClean="0">
                  <a:solidFill>
                    <a:schemeClr val="tx2"/>
                  </a:solidFill>
                  <a:latin typeface="+mj-lt"/>
                  <a:ea typeface="HGPｺﾞｼｯｸM" pitchFamily="50" charset="-128"/>
                </a:rPr>
                <a:t>.</a:t>
              </a:r>
              <a:endParaRPr lang="en-US" altLang="ja-JP" sz="1600" dirty="0">
                <a:solidFill>
                  <a:schemeClr val="tx2"/>
                </a:solidFill>
                <a:latin typeface="+mj-lt"/>
                <a:ea typeface="HGPｺﾞｼｯｸM" pitchFamily="50" charset="-128"/>
              </a:endParaRPr>
            </a:p>
          </p:txBody>
        </p:sp>
        <p:sp>
          <p:nvSpPr>
            <p:cNvPr id="94" name="角丸四角形 93"/>
            <p:cNvSpPr/>
            <p:nvPr/>
          </p:nvSpPr>
          <p:spPr>
            <a:xfrm>
              <a:off x="251520" y="3451498"/>
              <a:ext cx="6073080" cy="611996"/>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80000"/>
                </a:lnSpc>
              </a:pPr>
              <a:r>
                <a:rPr lang="en-US" altLang="ja-JP" sz="1400" dirty="0" smtClean="0">
                  <a:solidFill>
                    <a:schemeClr val="tx2"/>
                  </a:solidFill>
                  <a:latin typeface="+mj-lt"/>
                  <a:ea typeface="HGPｺﾞｼｯｸM" pitchFamily="50" charset="-128"/>
                </a:rPr>
                <a:t>Provide wide support to facilitate their stay in Japan including English translation of various documents, plan/implementation of exchange programs with Japanese students, and consultation regarding residence.</a:t>
              </a:r>
              <a:endParaRPr lang="en-US" altLang="ja-JP" sz="1400" dirty="0">
                <a:solidFill>
                  <a:schemeClr val="tx2"/>
                </a:solidFill>
                <a:latin typeface="+mj-lt"/>
                <a:ea typeface="HGPｺﾞｼｯｸM" pitchFamily="50" charset="-128"/>
              </a:endParaRPr>
            </a:p>
          </p:txBody>
        </p:sp>
        <p:sp>
          <p:nvSpPr>
            <p:cNvPr id="95" name="角丸四角形 94"/>
            <p:cNvSpPr/>
            <p:nvPr/>
          </p:nvSpPr>
          <p:spPr>
            <a:xfrm>
              <a:off x="251520" y="4437216"/>
              <a:ext cx="6120679" cy="575960"/>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80000"/>
                </a:lnSpc>
              </a:pPr>
              <a:r>
                <a:rPr lang="en-US" altLang="ja-JP" sz="1400" dirty="0" smtClean="0">
                  <a:solidFill>
                    <a:schemeClr val="tx2"/>
                  </a:solidFill>
                  <a:latin typeface="+mj-lt"/>
                  <a:ea typeface="HGPｺﾞｼｯｸM" pitchFamily="50" charset="-128"/>
                </a:rPr>
                <a:t>Opening and management of Global Café and other international exchange spaces. Promotion of face book as a tool to enhance communication among Japanese and international students.  </a:t>
              </a:r>
              <a:endParaRPr lang="en-US" altLang="ja-JP" sz="1600" dirty="0">
                <a:solidFill>
                  <a:schemeClr val="tx2"/>
                </a:solidFill>
                <a:latin typeface="+mj-lt"/>
                <a:ea typeface="HGPｺﾞｼｯｸM" pitchFamily="50" charset="-128"/>
              </a:endParaRPr>
            </a:p>
          </p:txBody>
        </p:sp>
        <p:sp>
          <p:nvSpPr>
            <p:cNvPr id="96" name="角丸四角形 95"/>
            <p:cNvSpPr/>
            <p:nvPr/>
          </p:nvSpPr>
          <p:spPr>
            <a:xfrm>
              <a:off x="238268" y="6270898"/>
              <a:ext cx="6120679" cy="322262"/>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80000"/>
                </a:lnSpc>
              </a:pPr>
              <a:r>
                <a:rPr lang="en-US" altLang="ja-JP" sz="1400" dirty="0" smtClean="0">
                  <a:solidFill>
                    <a:schemeClr val="tx2"/>
                  </a:solidFill>
                  <a:latin typeface="+mj-lt"/>
                  <a:ea typeface="HGPｺﾞｼｯｸM" pitchFamily="50" charset="-128"/>
                </a:rPr>
                <a:t>Available accommodations including dormitories and rented share-houses.</a:t>
              </a:r>
              <a:endParaRPr lang="en-US" altLang="ja-JP" sz="1600" dirty="0">
                <a:solidFill>
                  <a:schemeClr val="tx2"/>
                </a:solidFill>
                <a:latin typeface="+mj-lt"/>
                <a:ea typeface="HGPｺﾞｼｯｸM" pitchFamily="50" charset="-128"/>
              </a:endParaRPr>
            </a:p>
          </p:txBody>
        </p:sp>
        <p:sp>
          <p:nvSpPr>
            <p:cNvPr id="97" name="角丸四角形 96"/>
            <p:cNvSpPr/>
            <p:nvPr/>
          </p:nvSpPr>
          <p:spPr>
            <a:xfrm>
              <a:off x="251520" y="6042298"/>
              <a:ext cx="3456638" cy="25202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latin typeface="+mj-lt"/>
                  <a:ea typeface="AR丸ゴシック体E" pitchFamily="49" charset="-128"/>
                </a:rPr>
                <a:t>Provision of Accommodation</a:t>
              </a:r>
              <a:endParaRPr kumimoji="1" lang="ja-JP" altLang="en-US" sz="1600" b="1" dirty="0">
                <a:latin typeface="+mj-lt"/>
                <a:ea typeface="AR丸ゴシック体E" pitchFamily="49" charset="-128"/>
              </a:endParaRPr>
            </a:p>
          </p:txBody>
        </p:sp>
        <p:sp>
          <p:nvSpPr>
            <p:cNvPr id="98" name="角丸四角形 97"/>
            <p:cNvSpPr/>
            <p:nvPr/>
          </p:nvSpPr>
          <p:spPr>
            <a:xfrm>
              <a:off x="251520" y="4149080"/>
              <a:ext cx="4032448" cy="25202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Global Café and other exchange spaces</a:t>
              </a:r>
              <a:endParaRPr kumimoji="1" lang="ja-JP" altLang="en-US" sz="1600" b="1" dirty="0">
                <a:latin typeface="+mj-lt"/>
                <a:ea typeface="AR丸ゴシック体E" pitchFamily="49" charset="-128"/>
              </a:endParaRPr>
            </a:p>
          </p:txBody>
        </p:sp>
        <p:sp>
          <p:nvSpPr>
            <p:cNvPr id="99" name="角丸四角形 98"/>
            <p:cNvSpPr/>
            <p:nvPr/>
          </p:nvSpPr>
          <p:spPr>
            <a:xfrm>
              <a:off x="251520" y="3199470"/>
              <a:ext cx="5082480" cy="25202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International Exchange Coordinators</a:t>
              </a:r>
              <a:endParaRPr kumimoji="1" lang="ja-JP" altLang="en-US" sz="1600" b="1" dirty="0">
                <a:latin typeface="+mj-lt"/>
                <a:ea typeface="AR丸ゴシック体E" pitchFamily="49" charset="-128"/>
              </a:endParaRPr>
            </a:p>
          </p:txBody>
        </p:sp>
        <p:sp>
          <p:nvSpPr>
            <p:cNvPr id="100" name="角丸四角形 99"/>
            <p:cNvSpPr/>
            <p:nvPr/>
          </p:nvSpPr>
          <p:spPr>
            <a:xfrm>
              <a:off x="251520" y="2348880"/>
              <a:ext cx="3177480" cy="25202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Program Coordinators</a:t>
              </a:r>
              <a:endParaRPr kumimoji="1" lang="ja-JP" altLang="en-US" sz="1600" b="1" dirty="0">
                <a:latin typeface="+mj-lt"/>
                <a:ea typeface="AR丸ゴシック体E" pitchFamily="49" charset="-128"/>
              </a:endParaRPr>
            </a:p>
          </p:txBody>
        </p:sp>
        <p:sp>
          <p:nvSpPr>
            <p:cNvPr id="104" name="角丸四角形 103"/>
            <p:cNvSpPr/>
            <p:nvPr/>
          </p:nvSpPr>
          <p:spPr>
            <a:xfrm>
              <a:off x="225066" y="5301312"/>
              <a:ext cx="6120679" cy="575960"/>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80000"/>
                </a:lnSpc>
              </a:pPr>
              <a:r>
                <a:rPr lang="en-US" altLang="ja-JP" sz="1400" dirty="0" smtClean="0">
                  <a:solidFill>
                    <a:schemeClr val="tx2"/>
                  </a:solidFill>
                  <a:latin typeface="+mj-lt"/>
                  <a:ea typeface="HGPｺﾞｼｯｸM" pitchFamily="50" charset="-128"/>
                </a:rPr>
                <a:t>Provide academic consultation by TUAT’s ASEAN Office as well as by guest professors at AIMS affiliated institutions prior to arrival in Japan.</a:t>
              </a:r>
              <a:endParaRPr lang="en-US" altLang="ja-JP" sz="1400" dirty="0">
                <a:solidFill>
                  <a:schemeClr val="tx2"/>
                </a:solidFill>
                <a:latin typeface="+mj-lt"/>
                <a:ea typeface="HGPｺﾞｼｯｸM" pitchFamily="50" charset="-128"/>
              </a:endParaRPr>
            </a:p>
          </p:txBody>
        </p:sp>
        <p:sp>
          <p:nvSpPr>
            <p:cNvPr id="103" name="角丸四角形 102"/>
            <p:cNvSpPr/>
            <p:nvPr/>
          </p:nvSpPr>
          <p:spPr>
            <a:xfrm>
              <a:off x="235732" y="5053955"/>
              <a:ext cx="5128356" cy="25202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Academic consultation prior to arrival in Japan</a:t>
              </a:r>
              <a:endParaRPr kumimoji="1" lang="ja-JP" altLang="en-US" sz="1600" b="1" dirty="0">
                <a:latin typeface="+mj-lt"/>
                <a:ea typeface="AR丸ゴシック体E" pitchFamily="49" charset="-128"/>
              </a:endParaRPr>
            </a:p>
          </p:txBody>
        </p:sp>
      </p:grpSp>
      <p:sp>
        <p:nvSpPr>
          <p:cNvPr id="105" name="爆発 1 104"/>
          <p:cNvSpPr/>
          <p:nvPr/>
        </p:nvSpPr>
        <p:spPr>
          <a:xfrm>
            <a:off x="6786248" y="1705993"/>
            <a:ext cx="1998219" cy="900100"/>
          </a:xfrm>
          <a:prstGeom prst="irregularSeal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j-lt"/>
                <a:ea typeface="AR P丸ゴシック体E" pitchFamily="50" charset="-128"/>
              </a:rPr>
              <a:t>Solving ASEAN’s challenges</a:t>
            </a:r>
            <a:endParaRPr kumimoji="1" lang="ja-JP" altLang="en-US" sz="1050" dirty="0">
              <a:solidFill>
                <a:schemeClr val="tx1"/>
              </a:solidFill>
              <a:latin typeface="+mj-lt"/>
              <a:ea typeface="AR P丸ゴシック体E" pitchFamily="50" charset="-128"/>
            </a:endParaRPr>
          </a:p>
        </p:txBody>
      </p:sp>
      <p:sp>
        <p:nvSpPr>
          <p:cNvPr id="106" name="AutoShape 16"/>
          <p:cNvSpPr>
            <a:spLocks noChangeArrowheads="1"/>
          </p:cNvSpPr>
          <p:nvPr/>
        </p:nvSpPr>
        <p:spPr bwMode="auto">
          <a:xfrm rot="16200000" flipH="1">
            <a:off x="6911156" y="2578349"/>
            <a:ext cx="1605655" cy="1819471"/>
          </a:xfrm>
          <a:custGeom>
            <a:avLst/>
            <a:gdLst>
              <a:gd name="G0" fmla="+- 8429 0 0"/>
              <a:gd name="G1" fmla="+- 11615562 0 0"/>
              <a:gd name="G2" fmla="+- 0 0 11615562"/>
              <a:gd name="T0" fmla="*/ 0 256 1"/>
              <a:gd name="T1" fmla="*/ 180 256 1"/>
              <a:gd name="G3" fmla="+- 11615562 T0 T1"/>
              <a:gd name="T2" fmla="*/ 0 256 1"/>
              <a:gd name="T3" fmla="*/ 90 256 1"/>
              <a:gd name="G4" fmla="+- 11615562 T2 T3"/>
              <a:gd name="G5" fmla="*/ G4 2 1"/>
              <a:gd name="T4" fmla="*/ 90 256 1"/>
              <a:gd name="T5" fmla="*/ 0 256 1"/>
              <a:gd name="G6" fmla="+- 11615562 T4 T5"/>
              <a:gd name="G7" fmla="*/ G6 2 1"/>
              <a:gd name="G8" fmla="abs 116155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429"/>
              <a:gd name="G18" fmla="*/ 8429 1 2"/>
              <a:gd name="G19" fmla="+- G18 5400 0"/>
              <a:gd name="G20" fmla="cos G19 11615562"/>
              <a:gd name="G21" fmla="sin G19 11615562"/>
              <a:gd name="G22" fmla="+- G20 10800 0"/>
              <a:gd name="G23" fmla="+- G21 10800 0"/>
              <a:gd name="G24" fmla="+- 10800 0 G20"/>
              <a:gd name="G25" fmla="+- 8429 10800 0"/>
              <a:gd name="G26" fmla="?: G9 G17 G25"/>
              <a:gd name="G27" fmla="?: G9 0 21600"/>
              <a:gd name="G28" fmla="cos 10800 11615562"/>
              <a:gd name="G29" fmla="sin 10800 11615562"/>
              <a:gd name="G30" fmla="sin 8429 11615562"/>
              <a:gd name="G31" fmla="+- G28 10800 0"/>
              <a:gd name="G32" fmla="+- G29 10800 0"/>
              <a:gd name="G33" fmla="+- G30 10800 0"/>
              <a:gd name="G34" fmla="?: G4 0 G31"/>
              <a:gd name="G35" fmla="?: 11615562 G34 0"/>
              <a:gd name="G36" fmla="?: G6 G35 G31"/>
              <a:gd name="G37" fmla="+- 21600 0 G36"/>
              <a:gd name="G38" fmla="?: G4 0 G33"/>
              <a:gd name="G39" fmla="?: 11615562 G38 G32"/>
              <a:gd name="G40" fmla="?: G6 G39 0"/>
              <a:gd name="G41" fmla="?: G4 G32 21600"/>
              <a:gd name="G42" fmla="?: G6 G41 G33"/>
              <a:gd name="T12" fmla="*/ 10800 w 21600"/>
              <a:gd name="T13" fmla="*/ 0 h 21600"/>
              <a:gd name="T14" fmla="*/ 1196 w 21600"/>
              <a:gd name="T15" fmla="*/ 11263 h 21600"/>
              <a:gd name="T16" fmla="*/ 10800 w 21600"/>
              <a:gd name="T17" fmla="*/ 2371 h 21600"/>
              <a:gd name="T18" fmla="*/ 20404 w 21600"/>
              <a:gd name="T19" fmla="*/ 1126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380" y="11205"/>
                </a:moveTo>
                <a:cubicBezTo>
                  <a:pt x="2374" y="11070"/>
                  <a:pt x="2371" y="10935"/>
                  <a:pt x="2371" y="10800"/>
                </a:cubicBezTo>
                <a:cubicBezTo>
                  <a:pt x="2371" y="6144"/>
                  <a:pt x="6144" y="2371"/>
                  <a:pt x="10800" y="2371"/>
                </a:cubicBezTo>
                <a:cubicBezTo>
                  <a:pt x="15455" y="2371"/>
                  <a:pt x="19229" y="6144"/>
                  <a:pt x="19229" y="10800"/>
                </a:cubicBezTo>
                <a:cubicBezTo>
                  <a:pt x="19229" y="10935"/>
                  <a:pt x="19225" y="11070"/>
                  <a:pt x="19219" y="11205"/>
                </a:cubicBezTo>
                <a:lnTo>
                  <a:pt x="21587" y="11320"/>
                </a:lnTo>
                <a:cubicBezTo>
                  <a:pt x="21595" y="11146"/>
                  <a:pt x="21600" y="10973"/>
                  <a:pt x="21600" y="10800"/>
                </a:cubicBezTo>
                <a:cubicBezTo>
                  <a:pt x="21600" y="4835"/>
                  <a:pt x="16764" y="0"/>
                  <a:pt x="10800" y="0"/>
                </a:cubicBezTo>
                <a:cubicBezTo>
                  <a:pt x="4835" y="0"/>
                  <a:pt x="0" y="4835"/>
                  <a:pt x="0" y="10800"/>
                </a:cubicBezTo>
                <a:cubicBezTo>
                  <a:pt x="-1" y="10973"/>
                  <a:pt x="4" y="11146"/>
                  <a:pt x="12" y="11320"/>
                </a:cubicBezTo>
                <a:close/>
              </a:path>
            </a:pathLst>
          </a:custGeom>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n w="9525">
            <a:miter lim="800000"/>
            <a:headEnd/>
            <a:tailEnd/>
          </a:ln>
          <a:effectLst/>
          <a:scene3d>
            <a:camera prst="legacyObliqueTopRight">
              <a:rot lat="16199998" lon="0" rev="0"/>
            </a:camera>
            <a:lightRig rig="legacyFlat3" dir="b"/>
          </a:scene3d>
          <a:sp3d extrusionH="125400" prstMaterial="legacyMatte">
            <a:bevelT w="13500" h="13500" prst="angle"/>
            <a:bevelB w="13500" h="13500" prst="angle"/>
            <a:extrusionClr>
              <a:srgbClr val="CBCBCB"/>
            </a:extrusionClr>
          </a:sp3d>
        </p:spPr>
        <p:txBody>
          <a:bodyPr wrap="none" anchor="ctr">
            <a:flatTx/>
          </a:bodyPr>
          <a:lstStyle/>
          <a:p>
            <a:endParaRPr lang="ja-JP" altLang="en-US">
              <a:latin typeface="+mj-lt"/>
            </a:endParaRPr>
          </a:p>
        </p:txBody>
      </p:sp>
      <p:sp>
        <p:nvSpPr>
          <p:cNvPr id="107" name="AutoShape 17"/>
          <p:cNvSpPr>
            <a:spLocks noChangeArrowheads="1"/>
          </p:cNvSpPr>
          <p:nvPr/>
        </p:nvSpPr>
        <p:spPr bwMode="auto">
          <a:xfrm flipH="1">
            <a:off x="7054103" y="2666082"/>
            <a:ext cx="680426" cy="373606"/>
          </a:xfrm>
          <a:prstGeom prst="rightArrow">
            <a:avLst>
              <a:gd name="adj1" fmla="val 46370"/>
              <a:gd name="adj2" fmla="val 46254"/>
            </a:avLst>
          </a:prstGeom>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n w="9525" algn="ctr">
            <a:miter lim="800000"/>
            <a:headEnd/>
            <a:tailEnd/>
          </a:ln>
          <a:effectLst/>
          <a:scene3d>
            <a:camera prst="legacyObliqueTopRight">
              <a:rot lat="17400000" lon="0" rev="0"/>
            </a:camera>
            <a:lightRig rig="legacyFlat3" dir="b"/>
          </a:scene3d>
          <a:sp3d extrusionH="125400" prstMaterial="legacyMatte">
            <a:bevelT w="13500" h="13500" prst="angle"/>
            <a:bevelB w="13500" h="13500" prst="angle"/>
            <a:extrusionClr>
              <a:srgbClr val="CBCBCB"/>
            </a:extrusionClr>
          </a:sp3d>
        </p:spPr>
        <p:txBody>
          <a:bodyPr wrap="none" anchor="ctr">
            <a:flatTx/>
          </a:bodyPr>
          <a:lstStyle/>
          <a:p>
            <a:endParaRPr lang="ja-JP" altLang="en-US">
              <a:latin typeface="+mj-lt"/>
            </a:endParaRPr>
          </a:p>
        </p:txBody>
      </p:sp>
      <p:sp>
        <p:nvSpPr>
          <p:cNvPr id="108" name="AutoShape 15"/>
          <p:cNvSpPr>
            <a:spLocks noChangeArrowheads="1"/>
          </p:cNvSpPr>
          <p:nvPr/>
        </p:nvSpPr>
        <p:spPr bwMode="auto">
          <a:xfrm rot="5400000">
            <a:off x="6824599" y="2395837"/>
            <a:ext cx="1495795" cy="1836176"/>
          </a:xfrm>
          <a:custGeom>
            <a:avLst/>
            <a:gdLst>
              <a:gd name="G0" fmla="+- 8429 0 0"/>
              <a:gd name="G1" fmla="+- 11615562 0 0"/>
              <a:gd name="G2" fmla="+- 0 0 11615562"/>
              <a:gd name="T0" fmla="*/ 0 256 1"/>
              <a:gd name="T1" fmla="*/ 180 256 1"/>
              <a:gd name="G3" fmla="+- 11615562 T0 T1"/>
              <a:gd name="T2" fmla="*/ 0 256 1"/>
              <a:gd name="T3" fmla="*/ 90 256 1"/>
              <a:gd name="G4" fmla="+- 11615562 T2 T3"/>
              <a:gd name="G5" fmla="*/ G4 2 1"/>
              <a:gd name="T4" fmla="*/ 90 256 1"/>
              <a:gd name="T5" fmla="*/ 0 256 1"/>
              <a:gd name="G6" fmla="+- 11615562 T4 T5"/>
              <a:gd name="G7" fmla="*/ G6 2 1"/>
              <a:gd name="G8" fmla="abs 116155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429"/>
              <a:gd name="G18" fmla="*/ 8429 1 2"/>
              <a:gd name="G19" fmla="+- G18 5400 0"/>
              <a:gd name="G20" fmla="cos G19 11615562"/>
              <a:gd name="G21" fmla="sin G19 11615562"/>
              <a:gd name="G22" fmla="+- G20 10800 0"/>
              <a:gd name="G23" fmla="+- G21 10800 0"/>
              <a:gd name="G24" fmla="+- 10800 0 G20"/>
              <a:gd name="G25" fmla="+- 8429 10800 0"/>
              <a:gd name="G26" fmla="?: G9 G17 G25"/>
              <a:gd name="G27" fmla="?: G9 0 21600"/>
              <a:gd name="G28" fmla="cos 10800 11615562"/>
              <a:gd name="G29" fmla="sin 10800 11615562"/>
              <a:gd name="G30" fmla="sin 8429 11615562"/>
              <a:gd name="G31" fmla="+- G28 10800 0"/>
              <a:gd name="G32" fmla="+- G29 10800 0"/>
              <a:gd name="G33" fmla="+- G30 10800 0"/>
              <a:gd name="G34" fmla="?: G4 0 G31"/>
              <a:gd name="G35" fmla="?: 11615562 G34 0"/>
              <a:gd name="G36" fmla="?: G6 G35 G31"/>
              <a:gd name="G37" fmla="+- 21600 0 G36"/>
              <a:gd name="G38" fmla="?: G4 0 G33"/>
              <a:gd name="G39" fmla="?: 11615562 G38 G32"/>
              <a:gd name="G40" fmla="?: G6 G39 0"/>
              <a:gd name="G41" fmla="?: G4 G32 21600"/>
              <a:gd name="G42" fmla="?: G6 G41 G33"/>
              <a:gd name="T12" fmla="*/ 10800 w 21600"/>
              <a:gd name="T13" fmla="*/ 0 h 21600"/>
              <a:gd name="T14" fmla="*/ 1196 w 21600"/>
              <a:gd name="T15" fmla="*/ 11263 h 21600"/>
              <a:gd name="T16" fmla="*/ 10800 w 21600"/>
              <a:gd name="T17" fmla="*/ 2371 h 21600"/>
              <a:gd name="T18" fmla="*/ 20404 w 21600"/>
              <a:gd name="T19" fmla="*/ 1126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380" y="11205"/>
                </a:moveTo>
                <a:cubicBezTo>
                  <a:pt x="2374" y="11070"/>
                  <a:pt x="2371" y="10935"/>
                  <a:pt x="2371" y="10800"/>
                </a:cubicBezTo>
                <a:cubicBezTo>
                  <a:pt x="2371" y="6144"/>
                  <a:pt x="6144" y="2371"/>
                  <a:pt x="10800" y="2371"/>
                </a:cubicBezTo>
                <a:cubicBezTo>
                  <a:pt x="15455" y="2371"/>
                  <a:pt x="19229" y="6144"/>
                  <a:pt x="19229" y="10800"/>
                </a:cubicBezTo>
                <a:cubicBezTo>
                  <a:pt x="19229" y="10935"/>
                  <a:pt x="19225" y="11070"/>
                  <a:pt x="19219" y="11205"/>
                </a:cubicBezTo>
                <a:lnTo>
                  <a:pt x="21587" y="11320"/>
                </a:lnTo>
                <a:cubicBezTo>
                  <a:pt x="21595" y="11146"/>
                  <a:pt x="21600" y="10973"/>
                  <a:pt x="21600" y="10800"/>
                </a:cubicBezTo>
                <a:cubicBezTo>
                  <a:pt x="21600" y="4835"/>
                  <a:pt x="16764" y="0"/>
                  <a:pt x="10800" y="0"/>
                </a:cubicBezTo>
                <a:cubicBezTo>
                  <a:pt x="4835" y="0"/>
                  <a:pt x="0" y="4835"/>
                  <a:pt x="0" y="10800"/>
                </a:cubicBezTo>
                <a:cubicBezTo>
                  <a:pt x="-1" y="10973"/>
                  <a:pt x="4" y="11146"/>
                  <a:pt x="12" y="11320"/>
                </a:cubicBezTo>
                <a:close/>
              </a:path>
            </a:pathLst>
          </a:custGeom>
          <a:gradFill rotWithShape="1">
            <a:gsLst>
              <a:gs pos="0">
                <a:srgbClr val="EAEAEA"/>
              </a:gs>
              <a:gs pos="17999">
                <a:srgbClr val="777777"/>
              </a:gs>
              <a:gs pos="31000">
                <a:srgbClr val="292929"/>
              </a:gs>
              <a:gs pos="33000">
                <a:srgbClr val="B2B2B2"/>
              </a:gs>
              <a:gs pos="37000">
                <a:srgbClr val="FFFFFF"/>
              </a:gs>
              <a:gs pos="78999">
                <a:srgbClr val="5F5F5F"/>
              </a:gs>
              <a:gs pos="87000">
                <a:srgbClr val="5F5F5F"/>
              </a:gs>
              <a:gs pos="100000">
                <a:srgbClr val="CBCBCB"/>
              </a:gs>
            </a:gsLst>
            <a:lin ang="18900000" scaled="1"/>
          </a:gradFill>
          <a:ln w="9525">
            <a:miter lim="800000"/>
            <a:headEnd/>
            <a:tailEnd/>
          </a:ln>
          <a:effectLst/>
          <a:scene3d>
            <a:camera prst="legacyObliqueTopRight">
              <a:rot lat="17400000" lon="0" rev="0"/>
            </a:camera>
            <a:lightRig rig="legacyFlat3" dir="b"/>
          </a:scene3d>
          <a:sp3d extrusionH="125400" prstMaterial="legacyMatte">
            <a:bevelT w="13500" h="13500" prst="angle"/>
            <a:bevelB w="13500" h="13500" prst="angle"/>
            <a:extrusionClr>
              <a:srgbClr val="CBCBCB"/>
            </a:extrusionClr>
          </a:sp3d>
        </p:spPr>
        <p:txBody>
          <a:bodyPr wrap="none" anchor="ctr">
            <a:flatTx/>
          </a:bodyPr>
          <a:lstStyle/>
          <a:p>
            <a:endParaRPr lang="ja-JP" altLang="en-US">
              <a:latin typeface="+mj-lt"/>
            </a:endParaRPr>
          </a:p>
        </p:txBody>
      </p:sp>
      <p:grpSp>
        <p:nvGrpSpPr>
          <p:cNvPr id="2" name="グループ化 108"/>
          <p:cNvGrpSpPr/>
          <p:nvPr/>
        </p:nvGrpSpPr>
        <p:grpSpPr>
          <a:xfrm>
            <a:off x="7842542" y="2926988"/>
            <a:ext cx="252000" cy="468052"/>
            <a:chOff x="6223697" y="5157192"/>
            <a:chExt cx="252000" cy="468052"/>
          </a:xfrm>
        </p:grpSpPr>
        <p:sp>
          <p:nvSpPr>
            <p:cNvPr id="110" name="円/楕円 109"/>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11" name="フローチャート : 論理積ゲート 110"/>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12" name="テキスト ボックス 111"/>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a:latin typeface="+mj-lt"/>
                </a:rPr>
                <a:t>J</a:t>
              </a:r>
              <a:endParaRPr lang="en-US" altLang="ja-JP" sz="1100" dirty="0" smtClean="0">
                <a:latin typeface="+mj-lt"/>
              </a:endParaRPr>
            </a:p>
          </p:txBody>
        </p:sp>
      </p:grpSp>
      <p:grpSp>
        <p:nvGrpSpPr>
          <p:cNvPr id="4" name="グループ化 112"/>
          <p:cNvGrpSpPr/>
          <p:nvPr/>
        </p:nvGrpSpPr>
        <p:grpSpPr>
          <a:xfrm>
            <a:off x="7266450" y="2900594"/>
            <a:ext cx="252000" cy="468052"/>
            <a:chOff x="6223697" y="5157192"/>
            <a:chExt cx="252000" cy="468052"/>
          </a:xfrm>
        </p:grpSpPr>
        <p:sp>
          <p:nvSpPr>
            <p:cNvPr id="114" name="円/楕円 113"/>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15" name="フローチャート : 論理積ゲート 114"/>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16" name="テキスト ボックス 115"/>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grpSp>
        <p:nvGrpSpPr>
          <p:cNvPr id="5" name="グループ化 116"/>
          <p:cNvGrpSpPr/>
          <p:nvPr/>
        </p:nvGrpSpPr>
        <p:grpSpPr>
          <a:xfrm>
            <a:off x="7603554" y="2427738"/>
            <a:ext cx="252000" cy="468052"/>
            <a:chOff x="6223697" y="5157192"/>
            <a:chExt cx="252000" cy="468052"/>
          </a:xfrm>
        </p:grpSpPr>
        <p:sp>
          <p:nvSpPr>
            <p:cNvPr id="118" name="円/楕円 117"/>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19" name="フローチャート : 論理積ゲート 118"/>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20" name="テキスト ボックス 119"/>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a:latin typeface="+mj-lt"/>
                </a:rPr>
                <a:t>J</a:t>
              </a:r>
              <a:endParaRPr lang="en-US" altLang="ja-JP" sz="1100" dirty="0" smtClean="0">
                <a:latin typeface="+mj-lt"/>
              </a:endParaRPr>
            </a:p>
          </p:txBody>
        </p:sp>
      </p:grpSp>
      <p:grpSp>
        <p:nvGrpSpPr>
          <p:cNvPr id="6" name="グループ化 120"/>
          <p:cNvGrpSpPr/>
          <p:nvPr/>
        </p:nvGrpSpPr>
        <p:grpSpPr>
          <a:xfrm>
            <a:off x="8083626" y="2427738"/>
            <a:ext cx="252000" cy="468052"/>
            <a:chOff x="6223697" y="5157192"/>
            <a:chExt cx="252000" cy="468052"/>
          </a:xfrm>
        </p:grpSpPr>
        <p:sp>
          <p:nvSpPr>
            <p:cNvPr id="122" name="円/楕円 121"/>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23" name="フローチャート : 論理積ゲート 122"/>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24" name="テキスト ボックス 123"/>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J</a:t>
              </a:r>
            </a:p>
          </p:txBody>
        </p:sp>
      </p:grpSp>
      <p:grpSp>
        <p:nvGrpSpPr>
          <p:cNvPr id="7" name="グループ化 124"/>
          <p:cNvGrpSpPr/>
          <p:nvPr/>
        </p:nvGrpSpPr>
        <p:grpSpPr>
          <a:xfrm>
            <a:off x="7843590" y="2432542"/>
            <a:ext cx="252000" cy="468052"/>
            <a:chOff x="6223697" y="5157192"/>
            <a:chExt cx="252000" cy="468052"/>
          </a:xfrm>
        </p:grpSpPr>
        <p:sp>
          <p:nvSpPr>
            <p:cNvPr id="126" name="円/楕円 125"/>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27" name="フローチャート : 論理積ゲート 126"/>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28" name="テキスト ボックス 127"/>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grpSp>
        <p:nvGrpSpPr>
          <p:cNvPr id="8" name="グループ化 128"/>
          <p:cNvGrpSpPr/>
          <p:nvPr/>
        </p:nvGrpSpPr>
        <p:grpSpPr>
          <a:xfrm>
            <a:off x="7363518" y="2432542"/>
            <a:ext cx="252000" cy="468052"/>
            <a:chOff x="6223697" y="5157192"/>
            <a:chExt cx="252000" cy="468052"/>
          </a:xfrm>
        </p:grpSpPr>
        <p:sp>
          <p:nvSpPr>
            <p:cNvPr id="130" name="円/楕円 129"/>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31" name="フローチャート : 論理積ゲート 130"/>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32" name="テキスト ボックス 131"/>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grpSp>
        <p:nvGrpSpPr>
          <p:cNvPr id="9" name="グループ化 132"/>
          <p:cNvGrpSpPr/>
          <p:nvPr/>
        </p:nvGrpSpPr>
        <p:grpSpPr>
          <a:xfrm>
            <a:off x="6948292" y="2973288"/>
            <a:ext cx="252000" cy="468052"/>
            <a:chOff x="6223697" y="5157192"/>
            <a:chExt cx="252000" cy="468052"/>
          </a:xfrm>
        </p:grpSpPr>
        <p:sp>
          <p:nvSpPr>
            <p:cNvPr id="134" name="円/楕円 133"/>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35" name="フローチャート : 論理積ゲート 134"/>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36" name="テキスト ボックス 135"/>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a:latin typeface="+mj-lt"/>
                </a:rPr>
                <a:t>J</a:t>
              </a:r>
              <a:endParaRPr lang="en-US" altLang="ja-JP" sz="1100" dirty="0" smtClean="0">
                <a:latin typeface="+mj-lt"/>
              </a:endParaRPr>
            </a:p>
          </p:txBody>
        </p:sp>
      </p:grpSp>
      <p:grpSp>
        <p:nvGrpSpPr>
          <p:cNvPr id="10" name="グループ化 136"/>
          <p:cNvGrpSpPr/>
          <p:nvPr/>
        </p:nvGrpSpPr>
        <p:grpSpPr>
          <a:xfrm>
            <a:off x="7236324" y="3549352"/>
            <a:ext cx="252000" cy="468052"/>
            <a:chOff x="6223697" y="5157192"/>
            <a:chExt cx="252000" cy="468052"/>
          </a:xfrm>
        </p:grpSpPr>
        <p:sp>
          <p:nvSpPr>
            <p:cNvPr id="138" name="円/楕円 137"/>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39" name="フローチャート : 論理積ゲート 138"/>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40" name="テキスト ボックス 139"/>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sp>
        <p:nvSpPr>
          <p:cNvPr id="141" name="角丸四角形 140"/>
          <p:cNvSpPr/>
          <p:nvPr/>
        </p:nvSpPr>
        <p:spPr>
          <a:xfrm>
            <a:off x="7363518" y="3933056"/>
            <a:ext cx="1569998" cy="550137"/>
          </a:xfrm>
          <a:prstGeom prst="round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50000"/>
              </a:lnSpc>
            </a:pPr>
            <a:r>
              <a:rPr kumimoji="1" lang="en-US" altLang="ja-JP" sz="1600" b="1" dirty="0" smtClean="0">
                <a:solidFill>
                  <a:schemeClr val="tx1"/>
                </a:solidFill>
                <a:latin typeface="+mj-lt"/>
              </a:rPr>
              <a:t>Enhancement</a:t>
            </a:r>
          </a:p>
          <a:p>
            <a:pPr algn="ctr">
              <a:lnSpc>
                <a:spcPct val="50000"/>
              </a:lnSpc>
            </a:pPr>
            <a:endParaRPr lang="en-US" altLang="ja-JP" sz="1600" b="1" dirty="0" smtClean="0">
              <a:solidFill>
                <a:schemeClr val="tx1"/>
              </a:solidFill>
              <a:latin typeface="+mj-lt"/>
            </a:endParaRPr>
          </a:p>
          <a:p>
            <a:pPr algn="ctr">
              <a:lnSpc>
                <a:spcPct val="50000"/>
              </a:lnSpc>
            </a:pPr>
            <a:r>
              <a:rPr kumimoji="1" lang="en-US" altLang="ja-JP" sz="1600" b="1" dirty="0" smtClean="0">
                <a:solidFill>
                  <a:schemeClr val="tx1"/>
                </a:solidFill>
                <a:latin typeface="+mj-lt"/>
              </a:rPr>
              <a:t>of exchange</a:t>
            </a:r>
            <a:endParaRPr kumimoji="1" lang="ja-JP" altLang="en-US" sz="1600" b="1" dirty="0">
              <a:solidFill>
                <a:schemeClr val="tx1"/>
              </a:solidFill>
              <a:latin typeface="+mj-lt"/>
            </a:endParaRPr>
          </a:p>
        </p:txBody>
      </p:sp>
      <p:sp>
        <p:nvSpPr>
          <p:cNvPr id="142" name="円/楕円 141"/>
          <p:cNvSpPr/>
          <p:nvPr/>
        </p:nvSpPr>
        <p:spPr>
          <a:xfrm rot="21421669">
            <a:off x="6540251" y="1706464"/>
            <a:ext cx="2389880" cy="1292927"/>
          </a:xfrm>
          <a:prstGeom prst="ellipse">
            <a:avLst/>
          </a:prstGeom>
          <a:noFill/>
          <a:ln w="57150" cmpd="dbl">
            <a:solidFill>
              <a:schemeClr val="tx1">
                <a:lumMod val="65000"/>
                <a:lumOff val="35000"/>
              </a:schemeClr>
            </a:solidFill>
          </a:ln>
          <a:effectLst>
            <a:innerShdw dist="50800" dir="10560000">
              <a:prstClr val="black">
                <a:alpha val="50000"/>
              </a:prstClr>
            </a:innerShdw>
          </a:effectLst>
          <a:scene3d>
            <a:camera prst="orthographicFront">
              <a:rot lat="0" lon="0" rev="21299999"/>
            </a:camera>
            <a:lightRig rig="twoPt" dir="t"/>
          </a:scene3d>
          <a:sp3d extrusionH="82550">
            <a:bevelB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43" name="フローチャート : 代替処理 142"/>
          <p:cNvSpPr/>
          <p:nvPr/>
        </p:nvSpPr>
        <p:spPr>
          <a:xfrm>
            <a:off x="6470938" y="573360"/>
            <a:ext cx="2462578" cy="990340"/>
          </a:xfrm>
          <a:prstGeom prst="flowChartAlternateProcess">
            <a:avLst/>
          </a:prstGeom>
          <a:solidFill>
            <a:schemeClr val="bg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mj-lt"/>
              </a:rPr>
              <a:t>Network building through Buddy System</a:t>
            </a:r>
            <a:endParaRPr kumimoji="1" lang="ja-JP" altLang="en-US" b="1" dirty="0">
              <a:solidFill>
                <a:schemeClr val="tx1"/>
              </a:solidFill>
              <a:latin typeface="+mj-lt"/>
            </a:endParaRPr>
          </a:p>
        </p:txBody>
      </p:sp>
      <p:grpSp>
        <p:nvGrpSpPr>
          <p:cNvPr id="11" name="グループ化 143"/>
          <p:cNvGrpSpPr/>
          <p:nvPr/>
        </p:nvGrpSpPr>
        <p:grpSpPr>
          <a:xfrm>
            <a:off x="6851198" y="3447812"/>
            <a:ext cx="252000" cy="468052"/>
            <a:chOff x="6223697" y="5157192"/>
            <a:chExt cx="252000" cy="468052"/>
          </a:xfrm>
        </p:grpSpPr>
        <p:sp>
          <p:nvSpPr>
            <p:cNvPr id="145" name="円/楕円 144"/>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46" name="フローチャート : 論理積ゲート 145"/>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47" name="テキスト ボックス 146"/>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a:latin typeface="+mj-lt"/>
                </a:rPr>
                <a:t>J</a:t>
              </a:r>
              <a:endParaRPr lang="en-US" altLang="ja-JP" sz="1100" dirty="0" smtClean="0">
                <a:latin typeface="+mj-lt"/>
              </a:endParaRPr>
            </a:p>
          </p:txBody>
        </p:sp>
      </p:grpSp>
      <p:grpSp>
        <p:nvGrpSpPr>
          <p:cNvPr id="12" name="グループ化 147"/>
          <p:cNvGrpSpPr/>
          <p:nvPr/>
        </p:nvGrpSpPr>
        <p:grpSpPr>
          <a:xfrm>
            <a:off x="7576227" y="3466956"/>
            <a:ext cx="252000" cy="468052"/>
            <a:chOff x="6223697" y="5157192"/>
            <a:chExt cx="252000" cy="468052"/>
          </a:xfrm>
        </p:grpSpPr>
        <p:sp>
          <p:nvSpPr>
            <p:cNvPr id="149" name="円/楕円 148"/>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50" name="フローチャート : 論理積ゲート 149"/>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51" name="テキスト ボックス 150"/>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a:latin typeface="+mj-lt"/>
                </a:rPr>
                <a:t>J</a:t>
              </a:r>
              <a:endParaRPr lang="en-US" altLang="ja-JP" sz="1100" dirty="0" smtClean="0">
                <a:latin typeface="+mj-lt"/>
              </a:endParaRPr>
            </a:p>
          </p:txBody>
        </p:sp>
      </p:grpSp>
      <p:grpSp>
        <p:nvGrpSpPr>
          <p:cNvPr id="13" name="グループ化 151"/>
          <p:cNvGrpSpPr/>
          <p:nvPr/>
        </p:nvGrpSpPr>
        <p:grpSpPr>
          <a:xfrm>
            <a:off x="8373817" y="3369332"/>
            <a:ext cx="252000" cy="468052"/>
            <a:chOff x="6223697" y="5157192"/>
            <a:chExt cx="252000" cy="468052"/>
          </a:xfrm>
        </p:grpSpPr>
        <p:sp>
          <p:nvSpPr>
            <p:cNvPr id="153" name="円/楕円 152"/>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54" name="フローチャート : 論理積ゲート 153"/>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55" name="テキスト ボックス 154"/>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a:latin typeface="+mj-lt"/>
                </a:rPr>
                <a:t>J</a:t>
              </a:r>
              <a:endParaRPr lang="en-US" altLang="ja-JP" sz="1100" dirty="0" smtClean="0">
                <a:latin typeface="+mj-lt"/>
              </a:endParaRPr>
            </a:p>
          </p:txBody>
        </p:sp>
      </p:grpSp>
      <p:grpSp>
        <p:nvGrpSpPr>
          <p:cNvPr id="14" name="グループ化 155"/>
          <p:cNvGrpSpPr/>
          <p:nvPr/>
        </p:nvGrpSpPr>
        <p:grpSpPr>
          <a:xfrm>
            <a:off x="6552248" y="3261320"/>
            <a:ext cx="252000" cy="468052"/>
            <a:chOff x="6223697" y="5157192"/>
            <a:chExt cx="252000" cy="468052"/>
          </a:xfrm>
        </p:grpSpPr>
        <p:sp>
          <p:nvSpPr>
            <p:cNvPr id="157" name="円/楕円 156"/>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58" name="フローチャート : 論理積ゲート 157"/>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59" name="テキスト ボックス 158"/>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grpSp>
        <p:nvGrpSpPr>
          <p:cNvPr id="15" name="グループ化 159"/>
          <p:cNvGrpSpPr/>
          <p:nvPr/>
        </p:nvGrpSpPr>
        <p:grpSpPr>
          <a:xfrm>
            <a:off x="8040566" y="3398976"/>
            <a:ext cx="252000" cy="468052"/>
            <a:chOff x="6223697" y="5157192"/>
            <a:chExt cx="252000" cy="468052"/>
          </a:xfrm>
        </p:grpSpPr>
        <p:sp>
          <p:nvSpPr>
            <p:cNvPr id="161" name="円/楕円 160"/>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62" name="フローチャート : 論理積ゲート 161"/>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63" name="テキスト ボックス 162"/>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grpSp>
        <p:nvGrpSpPr>
          <p:cNvPr id="16" name="グループ化 163"/>
          <p:cNvGrpSpPr/>
          <p:nvPr/>
        </p:nvGrpSpPr>
        <p:grpSpPr>
          <a:xfrm>
            <a:off x="8336378" y="2674960"/>
            <a:ext cx="252000" cy="468052"/>
            <a:chOff x="6223697" y="5157192"/>
            <a:chExt cx="252000" cy="468052"/>
          </a:xfrm>
        </p:grpSpPr>
        <p:sp>
          <p:nvSpPr>
            <p:cNvPr id="165" name="円/楕円 164"/>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66" name="フローチャート : 論理積ゲート 165"/>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67" name="テキスト ボックス 166"/>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grpSp>
        <p:nvGrpSpPr>
          <p:cNvPr id="18" name="グループ化 167"/>
          <p:cNvGrpSpPr/>
          <p:nvPr/>
        </p:nvGrpSpPr>
        <p:grpSpPr>
          <a:xfrm>
            <a:off x="6794526" y="2132437"/>
            <a:ext cx="252000" cy="468052"/>
            <a:chOff x="6223697" y="5157192"/>
            <a:chExt cx="252000" cy="468052"/>
          </a:xfrm>
        </p:grpSpPr>
        <p:sp>
          <p:nvSpPr>
            <p:cNvPr id="169" name="円/楕円 168"/>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70" name="フローチャート : 論理積ゲート 169"/>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71" name="テキスト ボックス 170"/>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J</a:t>
              </a:r>
            </a:p>
          </p:txBody>
        </p:sp>
      </p:grpSp>
      <p:grpSp>
        <p:nvGrpSpPr>
          <p:cNvPr id="19" name="グループ化 171"/>
          <p:cNvGrpSpPr/>
          <p:nvPr/>
        </p:nvGrpSpPr>
        <p:grpSpPr>
          <a:xfrm>
            <a:off x="8382574" y="2155529"/>
            <a:ext cx="252000" cy="468052"/>
            <a:chOff x="6223697" y="5157192"/>
            <a:chExt cx="252000" cy="468052"/>
          </a:xfrm>
        </p:grpSpPr>
        <p:sp>
          <p:nvSpPr>
            <p:cNvPr id="173" name="円/楕円 172"/>
            <p:cNvSpPr/>
            <p:nvPr/>
          </p:nvSpPr>
          <p:spPr>
            <a:xfrm>
              <a:off x="6241685" y="5157192"/>
              <a:ext cx="216024" cy="216024"/>
            </a:xfrm>
            <a:prstGeom prst="ellipse">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74" name="フローチャート : 論理積ゲート 173"/>
            <p:cNvSpPr/>
            <p:nvPr/>
          </p:nvSpPr>
          <p:spPr>
            <a:xfrm rot="16200000">
              <a:off x="6241685" y="5373228"/>
              <a:ext cx="216024" cy="216000"/>
            </a:xfrm>
            <a:prstGeom prst="flowChartDelay">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mj-lt"/>
              </a:endParaRPr>
            </a:p>
          </p:txBody>
        </p:sp>
        <p:sp>
          <p:nvSpPr>
            <p:cNvPr id="175" name="テキスト ボックス 174"/>
            <p:cNvSpPr txBox="1"/>
            <p:nvPr/>
          </p:nvSpPr>
          <p:spPr>
            <a:xfrm>
              <a:off x="6223697" y="5363634"/>
              <a:ext cx="252000" cy="261610"/>
            </a:xfrm>
            <a:prstGeom prst="rect">
              <a:avLst/>
            </a:prstGeom>
            <a:noFill/>
            <a:ln w="12700">
              <a:noFill/>
            </a:ln>
          </p:spPr>
          <p:txBody>
            <a:bodyPr wrap="square" rtlCol="0">
              <a:spAutoFit/>
            </a:bodyPr>
            <a:lstStyle/>
            <a:p>
              <a:pPr algn="ctr"/>
              <a:r>
                <a:rPr lang="en-US" altLang="ja-JP" sz="1100" dirty="0" smtClean="0">
                  <a:latin typeface="+mj-lt"/>
                </a:rPr>
                <a:t>A</a:t>
              </a:r>
            </a:p>
          </p:txBody>
        </p:sp>
      </p:grpSp>
      <p:sp>
        <p:nvSpPr>
          <p:cNvPr id="101" name="角丸四角形 100"/>
          <p:cNvSpPr/>
          <p:nvPr/>
        </p:nvSpPr>
        <p:spPr>
          <a:xfrm>
            <a:off x="251520" y="692696"/>
            <a:ext cx="4016660" cy="252028"/>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latin typeface="+mj-lt"/>
                <a:ea typeface="AR丸ゴシック体E" pitchFamily="49" charset="-128"/>
              </a:rPr>
              <a:t>Introduction of the Buddy System</a:t>
            </a:r>
            <a:endParaRPr kumimoji="1" lang="ja-JP" altLang="en-US" sz="1600" b="1" dirty="0">
              <a:latin typeface="+mj-lt"/>
              <a:ea typeface="AR丸ゴシック体E" pitchFamily="49" charset="-128"/>
            </a:endParaRPr>
          </a:p>
        </p:txBody>
      </p:sp>
      <p:sp>
        <p:nvSpPr>
          <p:cNvPr id="113" name="正方形/長方形 112"/>
          <p:cNvSpPr/>
          <p:nvPr/>
        </p:nvSpPr>
        <p:spPr>
          <a:xfrm>
            <a:off x="0" y="-5898"/>
            <a:ext cx="9144000" cy="523220"/>
          </a:xfrm>
          <a:prstGeom prst="rect">
            <a:avLst/>
          </a:prstGeom>
          <a:solidFill>
            <a:schemeClr val="tx2"/>
          </a:solidFill>
        </p:spPr>
        <p:txBody>
          <a:bodyPr wrap="square">
            <a:spAutoFit/>
          </a:bodyPr>
          <a:lstStyle/>
          <a:p>
            <a:r>
              <a:rPr lang="en-US" altLang="ja-JP" sz="2800" b="1" dirty="0" smtClean="0">
                <a:solidFill>
                  <a:schemeClr val="bg1"/>
                </a:solidFill>
                <a:ea typeface="HGP創英角ｺﾞｼｯｸUB" pitchFamily="50" charset="-128"/>
              </a:rPr>
              <a:t>Support for foreign students</a:t>
            </a:r>
            <a:endParaRPr lang="ja-JP" altLang="en-US" sz="2800" b="1" dirty="0">
              <a:solidFill>
                <a:schemeClr val="bg1"/>
              </a:solidFill>
              <a:latin typeface="+mj-lt"/>
            </a:endParaRPr>
          </a:p>
        </p:txBody>
      </p:sp>
      <p:grpSp>
        <p:nvGrpSpPr>
          <p:cNvPr id="91" name="グループ化 90"/>
          <p:cNvGrpSpPr/>
          <p:nvPr/>
        </p:nvGrpSpPr>
        <p:grpSpPr>
          <a:xfrm>
            <a:off x="4716016" y="6275619"/>
            <a:ext cx="4410490" cy="593098"/>
            <a:chOff x="4770022" y="6292286"/>
            <a:chExt cx="4410490" cy="593098"/>
          </a:xfrm>
        </p:grpSpPr>
        <p:pic>
          <p:nvPicPr>
            <p:cNvPr id="109" name="図 108" descr="http://www.tuat.ac.jp/~tuatmcc/tuatapp/img/logo001.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70022" y="6468098"/>
              <a:ext cx="1746194" cy="403735"/>
            </a:xfrm>
            <a:prstGeom prst="rect">
              <a:avLst/>
            </a:prstGeom>
            <a:noFill/>
            <a:ln>
              <a:noFill/>
            </a:ln>
          </p:spPr>
        </p:pic>
        <p:pic>
          <p:nvPicPr>
            <p:cNvPr id="117" name="図 116" descr="http://www.ibaraki.ac.jp/common/img/generalinfo/re_lo_02.gif"/>
            <p:cNvPicPr/>
            <p:nvPr/>
          </p:nvPicPr>
          <p:blipFill rotWithShape="1">
            <a:blip r:embed="rId4" cstate="print">
              <a:extLst>
                <a:ext uri="{28A0092B-C50C-407E-A947-70E740481C1C}">
                  <a14:useLocalDpi xmlns="" xmlns:a14="http://schemas.microsoft.com/office/drawing/2010/main" val="0"/>
                </a:ext>
              </a:extLst>
            </a:blip>
            <a:srcRect t="17086" b="12132"/>
            <a:stretch/>
          </p:blipFill>
          <p:spPr bwMode="auto">
            <a:xfrm>
              <a:off x="6516216" y="6292286"/>
              <a:ext cx="1025312" cy="587519"/>
            </a:xfrm>
            <a:prstGeom prst="rect">
              <a:avLst/>
            </a:prstGeom>
            <a:solidFill>
              <a:schemeClr val="bg1"/>
            </a:solidFill>
            <a:ln>
              <a:noFill/>
            </a:ln>
            <a:extLst>
              <a:ext uri="{53640926-AAD7-44D8-BBD7-CCE9431645EC}">
                <a14:shadowObscured xmlns="" xmlns:a14="http://schemas.microsoft.com/office/drawing/2010/main"/>
              </a:ext>
            </a:extLst>
          </p:spPr>
        </p:pic>
        <p:pic>
          <p:nvPicPr>
            <p:cNvPr id="121" name="図 120" descr="http://www.comp.tmu.ac.jp/library/img/tmu_logo_s.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11333" y="6524863"/>
              <a:ext cx="1669179" cy="360521"/>
            </a:xfrm>
            <a:prstGeom prst="rect">
              <a:avLst/>
            </a:prstGeom>
            <a:noFill/>
            <a:ln>
              <a:noFill/>
            </a:ln>
          </p:spPr>
        </p:pic>
      </p:grpSp>
      <p:sp>
        <p:nvSpPr>
          <p:cNvPr id="125" name="スライド番号プレースホルダ 39"/>
          <p:cNvSpPr>
            <a:spLocks noGrp="1"/>
          </p:cNvSpPr>
          <p:nvPr>
            <p:ph type="sldNum" sz="quarter" idx="12"/>
          </p:nvPr>
        </p:nvSpPr>
        <p:spPr>
          <a:xfrm>
            <a:off x="8496436" y="44624"/>
            <a:ext cx="647564" cy="365125"/>
          </a:xfrm>
        </p:spPr>
        <p:txBody>
          <a:bodyPr/>
          <a:lstStyle/>
          <a:p>
            <a:fld id="{34CA7199-3C5D-4E68-9C58-B1AC079F99BE}" type="slidenum">
              <a:rPr lang="ja-JP" altLang="en-US" smtClean="0">
                <a:solidFill>
                  <a:schemeClr val="bg1"/>
                </a:solidFill>
                <a:latin typeface="+mj-lt"/>
              </a:rPr>
              <a:pPr/>
              <a:t>2</a:t>
            </a:fld>
            <a:endParaRPr lang="ja-JP" altLang="en-US" dirty="0">
              <a:solidFill>
                <a:schemeClr val="bg1"/>
              </a:solidFill>
              <a:latin typeface="+mj-lt"/>
            </a:endParaRPr>
          </a:p>
        </p:txBody>
      </p:sp>
    </p:spTree>
    <p:extLst>
      <p:ext uri="{BB962C8B-B14F-4D97-AF65-F5344CB8AC3E}">
        <p14:creationId xmlns="" xmlns:p14="http://schemas.microsoft.com/office/powerpoint/2010/main" val="837319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5898"/>
            <a:ext cx="9144000" cy="523220"/>
          </a:xfrm>
          <a:prstGeom prst="rect">
            <a:avLst/>
          </a:prstGeom>
          <a:solidFill>
            <a:schemeClr val="tx2"/>
          </a:solidFill>
        </p:spPr>
        <p:txBody>
          <a:bodyPr wrap="square">
            <a:spAutoFit/>
          </a:bodyPr>
          <a:lstStyle/>
          <a:p>
            <a:r>
              <a:rPr lang="en-US" altLang="ja-JP" sz="2800" b="1" dirty="0" smtClean="0">
                <a:solidFill>
                  <a:schemeClr val="bg1"/>
                </a:solidFill>
                <a:latin typeface="+mj-lt"/>
              </a:rPr>
              <a:t>Support for Japanese Students</a:t>
            </a:r>
            <a:endParaRPr lang="ja-JP" altLang="en-US" sz="2800" b="1" dirty="0">
              <a:solidFill>
                <a:schemeClr val="bg1"/>
              </a:solidFill>
              <a:latin typeface="+mj-lt"/>
            </a:endParaRPr>
          </a:p>
        </p:txBody>
      </p:sp>
      <p:sp>
        <p:nvSpPr>
          <p:cNvPr id="25" name="角丸四角形 24"/>
          <p:cNvSpPr/>
          <p:nvPr/>
        </p:nvSpPr>
        <p:spPr>
          <a:xfrm>
            <a:off x="215516" y="845096"/>
            <a:ext cx="8352000" cy="778024"/>
          </a:xfrm>
          <a:prstGeom prst="roundRect">
            <a:avLst>
              <a:gd name="adj" fmla="val 2171"/>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200" dirty="0" smtClean="0">
                <a:solidFill>
                  <a:schemeClr val="tx2"/>
                </a:solidFill>
                <a:latin typeface="+mj-lt"/>
                <a:ea typeface="HGPｺﾞｼｯｸM" pitchFamily="50" charset="-128"/>
              </a:rPr>
              <a:t>Pre-departure : outbound Japanese students will learn local language, custom, and culture from inbound Buddy students.</a:t>
            </a:r>
          </a:p>
          <a:p>
            <a:r>
              <a:rPr lang="en-US" altLang="ja-JP" sz="1200" dirty="0" smtClean="0">
                <a:solidFill>
                  <a:schemeClr val="tx2"/>
                </a:solidFill>
                <a:latin typeface="+mj-lt"/>
                <a:ea typeface="HGPｺﾞｼｯｸM" pitchFamily="50" charset="-128"/>
              </a:rPr>
              <a:t>At the host university : inbound Buddy students in Japan, will support Japanese students as a Buddy at his/her university.</a:t>
            </a:r>
          </a:p>
          <a:p>
            <a:r>
              <a:rPr lang="en-US" altLang="ja-JP" sz="1200" dirty="0" smtClean="0">
                <a:solidFill>
                  <a:schemeClr val="tx2"/>
                </a:solidFill>
                <a:latin typeface="+mj-lt"/>
                <a:ea typeface="HGPｺﾞｼｯｸM" pitchFamily="50" charset="-128"/>
              </a:rPr>
              <a:t>After returning : promote cross-cultural communication through planning/managing exchange and alumni events.</a:t>
            </a:r>
            <a:endParaRPr lang="en-US" altLang="ja-JP" sz="1600" dirty="0">
              <a:solidFill>
                <a:schemeClr val="tx2"/>
              </a:solidFill>
              <a:latin typeface="+mj-lt"/>
              <a:ea typeface="HGPｺﾞｼｯｸM" pitchFamily="50" charset="-128"/>
            </a:endParaRPr>
          </a:p>
        </p:txBody>
      </p:sp>
      <p:sp>
        <p:nvSpPr>
          <p:cNvPr id="26" name="角丸四角形 25"/>
          <p:cNvSpPr/>
          <p:nvPr/>
        </p:nvSpPr>
        <p:spPr>
          <a:xfrm>
            <a:off x="202592" y="3279304"/>
            <a:ext cx="8352000" cy="648000"/>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200" dirty="0" smtClean="0">
                <a:solidFill>
                  <a:schemeClr val="tx2"/>
                </a:solidFill>
                <a:latin typeface="+mj-lt"/>
                <a:ea typeface="HGPｺﾞｼｯｸM" pitchFamily="50" charset="-128"/>
              </a:rPr>
              <a:t>English: Intensive classes using outside language institutions targeted for students with TOEIC threshold score above 550. </a:t>
            </a:r>
          </a:p>
          <a:p>
            <a:r>
              <a:rPr lang="en-US" altLang="ja-JP" sz="1200" dirty="0" smtClean="0">
                <a:solidFill>
                  <a:schemeClr val="tx2"/>
                </a:solidFill>
                <a:latin typeface="+mj-lt"/>
                <a:ea typeface="HGPｺﾞｼｯｸM" pitchFamily="50" charset="-128"/>
              </a:rPr>
              <a:t>ASEAN topography: classes on ASEAN’s natural environment, history culture, society and economy.</a:t>
            </a:r>
          </a:p>
          <a:p>
            <a:r>
              <a:rPr lang="en-US" altLang="ja-JP" sz="1200" dirty="0" smtClean="0">
                <a:solidFill>
                  <a:schemeClr val="tx2"/>
                </a:solidFill>
                <a:latin typeface="+mj-lt"/>
                <a:ea typeface="HGPｺﾞｼｯｸM" pitchFamily="50" charset="-128"/>
              </a:rPr>
              <a:t>ASEAN mobility workshop: classes about ASEAN challenges offered by visiting ASEAN professors.</a:t>
            </a:r>
          </a:p>
        </p:txBody>
      </p:sp>
      <p:sp>
        <p:nvSpPr>
          <p:cNvPr id="27" name="角丸四角形 26"/>
          <p:cNvSpPr/>
          <p:nvPr/>
        </p:nvSpPr>
        <p:spPr>
          <a:xfrm>
            <a:off x="251520" y="2555549"/>
            <a:ext cx="7014402" cy="499347"/>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200" dirty="0" smtClean="0">
                <a:solidFill>
                  <a:schemeClr val="tx2"/>
                </a:solidFill>
                <a:latin typeface="+mj-lt"/>
                <a:ea typeface="HGPｺﾞｼｯｸM" pitchFamily="50" charset="-128"/>
              </a:rPr>
              <a:t>Provide support to brush up English conversation, pre-departure education on host country culture and custom, visa application.</a:t>
            </a:r>
            <a:endParaRPr lang="en-US" altLang="ja-JP" sz="1200" dirty="0">
              <a:solidFill>
                <a:schemeClr val="tx2"/>
              </a:solidFill>
              <a:latin typeface="+mj-lt"/>
              <a:ea typeface="HGPｺﾞｼｯｸM" pitchFamily="50" charset="-128"/>
            </a:endParaRPr>
          </a:p>
        </p:txBody>
      </p:sp>
      <p:sp>
        <p:nvSpPr>
          <p:cNvPr id="28" name="角丸四角形 27"/>
          <p:cNvSpPr/>
          <p:nvPr/>
        </p:nvSpPr>
        <p:spPr>
          <a:xfrm>
            <a:off x="211311" y="1892696"/>
            <a:ext cx="8352000" cy="400200"/>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120000"/>
              </a:lnSpc>
            </a:pPr>
            <a:r>
              <a:rPr lang="en-US" altLang="ja-JP" sz="1200" dirty="0">
                <a:solidFill>
                  <a:schemeClr val="tx2"/>
                </a:solidFill>
                <a:latin typeface="+mj-lt"/>
                <a:ea typeface="HGPｺﾞｼｯｸM" pitchFamily="50" charset="-128"/>
              </a:rPr>
              <a:t>Opening </a:t>
            </a:r>
            <a:r>
              <a:rPr lang="en-US" altLang="ja-JP" sz="1200" dirty="0" smtClean="0">
                <a:solidFill>
                  <a:schemeClr val="tx2"/>
                </a:solidFill>
                <a:latin typeface="+mj-lt"/>
                <a:ea typeface="HGPｺﾞｼｯｸM" pitchFamily="50" charset="-128"/>
              </a:rPr>
              <a:t>of </a:t>
            </a:r>
            <a:r>
              <a:rPr lang="en-US" altLang="ja-JP" sz="1200" dirty="0">
                <a:solidFill>
                  <a:schemeClr val="tx2"/>
                </a:solidFill>
                <a:latin typeface="+mj-lt"/>
                <a:ea typeface="HGPｺﾞｼｯｸM" pitchFamily="50" charset="-128"/>
              </a:rPr>
              <a:t>Global Café and other international exchange </a:t>
            </a:r>
            <a:r>
              <a:rPr lang="en-US" altLang="ja-JP" sz="1200" dirty="0" smtClean="0">
                <a:solidFill>
                  <a:schemeClr val="tx2"/>
                </a:solidFill>
                <a:latin typeface="+mj-lt"/>
                <a:ea typeface="HGPｺﾞｼｯｸM" pitchFamily="50" charset="-128"/>
              </a:rPr>
              <a:t>spaces to promote international </a:t>
            </a:r>
            <a:br>
              <a:rPr lang="en-US" altLang="ja-JP" sz="1200" dirty="0" smtClean="0">
                <a:solidFill>
                  <a:schemeClr val="tx2"/>
                </a:solidFill>
                <a:latin typeface="+mj-lt"/>
                <a:ea typeface="HGPｺﾞｼｯｸM" pitchFamily="50" charset="-128"/>
              </a:rPr>
            </a:br>
            <a:r>
              <a:rPr lang="en-US" altLang="ja-JP" sz="1200" dirty="0" smtClean="0">
                <a:solidFill>
                  <a:schemeClr val="tx2"/>
                </a:solidFill>
                <a:latin typeface="+mj-lt"/>
                <a:ea typeface="HGPｺﾞｼｯｸM" pitchFamily="50" charset="-128"/>
              </a:rPr>
              <a:t>communication. </a:t>
            </a:r>
            <a:endParaRPr lang="en-US" altLang="ja-JP" sz="1200" dirty="0">
              <a:solidFill>
                <a:schemeClr val="tx2"/>
              </a:solidFill>
              <a:latin typeface="+mj-lt"/>
              <a:ea typeface="HGPｺﾞｼｯｸM" pitchFamily="50" charset="-128"/>
            </a:endParaRPr>
          </a:p>
        </p:txBody>
      </p:sp>
      <p:sp>
        <p:nvSpPr>
          <p:cNvPr id="29" name="角丸四角形 28"/>
          <p:cNvSpPr/>
          <p:nvPr/>
        </p:nvSpPr>
        <p:spPr>
          <a:xfrm>
            <a:off x="211311" y="1662329"/>
            <a:ext cx="3640609" cy="216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latin typeface="+mj-lt"/>
                <a:ea typeface="AR丸ゴシック体E" pitchFamily="49" charset="-128"/>
              </a:rPr>
              <a:t>Global Cafe and other exchange spaces</a:t>
            </a:r>
          </a:p>
        </p:txBody>
      </p:sp>
      <p:sp>
        <p:nvSpPr>
          <p:cNvPr id="30" name="角丸四角形 29"/>
          <p:cNvSpPr/>
          <p:nvPr/>
        </p:nvSpPr>
        <p:spPr>
          <a:xfrm>
            <a:off x="211311" y="2381696"/>
            <a:ext cx="4167281" cy="216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smtClean="0">
                <a:latin typeface="+mj-lt"/>
                <a:ea typeface="AR丸ゴシック体E" pitchFamily="49" charset="-128"/>
              </a:rPr>
              <a:t>Internationa</a:t>
            </a:r>
            <a:r>
              <a:rPr lang="en-US" altLang="ja-JP" sz="1600" b="1" dirty="0" smtClean="0">
                <a:latin typeface="+mj-lt"/>
                <a:ea typeface="AR丸ゴシック体E" pitchFamily="49" charset="-128"/>
              </a:rPr>
              <a:t>l Exchange Coordinators</a:t>
            </a:r>
            <a:endParaRPr kumimoji="1" lang="ja-JP" altLang="en-US" sz="1600" b="1" dirty="0">
              <a:latin typeface="+mj-lt"/>
              <a:ea typeface="AR丸ゴシック体E" pitchFamily="49" charset="-128"/>
            </a:endParaRPr>
          </a:p>
        </p:txBody>
      </p:sp>
      <p:sp>
        <p:nvSpPr>
          <p:cNvPr id="31" name="角丸四角形 30"/>
          <p:cNvSpPr/>
          <p:nvPr/>
        </p:nvSpPr>
        <p:spPr>
          <a:xfrm>
            <a:off x="202592" y="3063280"/>
            <a:ext cx="1345072" cy="216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Pre-Training</a:t>
            </a:r>
            <a:endParaRPr kumimoji="1" lang="ja-JP" altLang="en-US" sz="1600" b="1" dirty="0">
              <a:latin typeface="+mj-lt"/>
              <a:ea typeface="AR丸ゴシック体E" pitchFamily="49" charset="-128"/>
            </a:endParaRPr>
          </a:p>
        </p:txBody>
      </p:sp>
      <p:sp>
        <p:nvSpPr>
          <p:cNvPr id="32" name="角丸四角形 31"/>
          <p:cNvSpPr/>
          <p:nvPr/>
        </p:nvSpPr>
        <p:spPr>
          <a:xfrm>
            <a:off x="215516" y="692696"/>
            <a:ext cx="2034226" cy="19827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Buddy System</a:t>
            </a:r>
            <a:endParaRPr kumimoji="1" lang="ja-JP" altLang="en-US" sz="1600" b="1" dirty="0">
              <a:latin typeface="+mj-lt"/>
              <a:ea typeface="AR丸ゴシック体E" pitchFamily="49" charset="-128"/>
            </a:endParaRPr>
          </a:p>
        </p:txBody>
      </p:sp>
      <p:sp>
        <p:nvSpPr>
          <p:cNvPr id="33" name="角丸四角形 32"/>
          <p:cNvSpPr/>
          <p:nvPr/>
        </p:nvSpPr>
        <p:spPr>
          <a:xfrm>
            <a:off x="215516" y="5652136"/>
            <a:ext cx="8352000" cy="399475"/>
          </a:xfrm>
          <a:prstGeom prst="roundRect">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200" dirty="0" smtClean="0">
                <a:solidFill>
                  <a:schemeClr val="tx2"/>
                </a:solidFill>
                <a:latin typeface="+mj-lt"/>
                <a:ea typeface="HGPｺﾞｼｯｸM" pitchFamily="50" charset="-128"/>
              </a:rPr>
              <a:t>Establishment of 24-hour emergency contact system and information collection/provision through alliance with professional risk management company</a:t>
            </a:r>
            <a:r>
              <a:rPr lang="en-US" altLang="ja-JP" sz="1400" dirty="0" smtClean="0">
                <a:solidFill>
                  <a:schemeClr val="tx2"/>
                </a:solidFill>
                <a:latin typeface="+mj-lt"/>
                <a:ea typeface="HGPｺﾞｼｯｸM" pitchFamily="50" charset="-128"/>
              </a:rPr>
              <a:t>. </a:t>
            </a:r>
            <a:endParaRPr lang="en-US" altLang="ja-JP" sz="1400" dirty="0">
              <a:solidFill>
                <a:schemeClr val="tx2"/>
              </a:solidFill>
              <a:latin typeface="+mj-lt"/>
              <a:ea typeface="HGPｺﾞｼｯｸM" pitchFamily="50" charset="-128"/>
            </a:endParaRPr>
          </a:p>
        </p:txBody>
      </p:sp>
      <p:sp>
        <p:nvSpPr>
          <p:cNvPr id="34" name="角丸四角形 33"/>
          <p:cNvSpPr/>
          <p:nvPr/>
        </p:nvSpPr>
        <p:spPr>
          <a:xfrm>
            <a:off x="251520" y="5433946"/>
            <a:ext cx="1998222" cy="216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Risk Management</a:t>
            </a:r>
            <a:endParaRPr kumimoji="1" lang="ja-JP" altLang="en-US" sz="1600" b="1" dirty="0">
              <a:latin typeface="+mj-lt"/>
              <a:ea typeface="AR丸ゴシック体E" pitchFamily="49" charset="-128"/>
            </a:endParaRPr>
          </a:p>
        </p:txBody>
      </p:sp>
      <p:sp>
        <p:nvSpPr>
          <p:cNvPr id="35" name="角丸四角形 34"/>
          <p:cNvSpPr/>
          <p:nvPr/>
        </p:nvSpPr>
        <p:spPr>
          <a:xfrm>
            <a:off x="251520" y="4203009"/>
            <a:ext cx="8311791" cy="612068"/>
          </a:xfrm>
          <a:prstGeom prst="roundRect">
            <a:avLst>
              <a:gd name="adj" fmla="val 6993"/>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200" dirty="0" smtClean="0">
                <a:solidFill>
                  <a:schemeClr val="tx2"/>
                </a:solidFill>
                <a:latin typeface="+mj-lt"/>
                <a:ea typeface="HGPｺﾞｼｯｸM" pitchFamily="50" charset="-128"/>
              </a:rPr>
              <a:t>Provide consultation at </a:t>
            </a:r>
            <a:r>
              <a:rPr lang="en-US" altLang="ja-JP" sz="1200" dirty="0" err="1" smtClean="0">
                <a:solidFill>
                  <a:schemeClr val="tx2"/>
                </a:solidFill>
                <a:latin typeface="+mj-lt"/>
                <a:ea typeface="HGPｺﾞｼｯｸM" pitchFamily="50" charset="-128"/>
              </a:rPr>
              <a:t>TUAT’s</a:t>
            </a:r>
            <a:r>
              <a:rPr lang="en-US" altLang="ja-JP" sz="1200" dirty="0" smtClean="0">
                <a:solidFill>
                  <a:schemeClr val="tx2"/>
                </a:solidFill>
                <a:latin typeface="+mj-lt"/>
                <a:ea typeface="HGPｺﾞｼｯｸM" pitchFamily="50" charset="-128"/>
              </a:rPr>
              <a:t> </a:t>
            </a:r>
            <a:r>
              <a:rPr lang="en-US" altLang="ja-JP" sz="1200" dirty="0">
                <a:solidFill>
                  <a:schemeClr val="tx2"/>
                </a:solidFill>
                <a:latin typeface="+mj-lt"/>
                <a:ea typeface="HGPｺﾞｼｯｸM" pitchFamily="50" charset="-128"/>
              </a:rPr>
              <a:t>ASEAN Office as well as by guest professors at AIMS </a:t>
            </a:r>
            <a:r>
              <a:rPr lang="en-US" altLang="ja-JP" sz="1200" dirty="0" smtClean="0">
                <a:solidFill>
                  <a:schemeClr val="tx2"/>
                </a:solidFill>
                <a:latin typeface="+mj-lt"/>
                <a:ea typeface="HGPｺﾞｼｯｸM" pitchFamily="50" charset="-128"/>
              </a:rPr>
              <a:t>affiliated institutions on academic and daily matters.</a:t>
            </a:r>
          </a:p>
          <a:p>
            <a:r>
              <a:rPr lang="en-US" altLang="ja-JP" sz="1200" dirty="0" smtClean="0">
                <a:solidFill>
                  <a:schemeClr val="tx2"/>
                </a:solidFill>
                <a:latin typeface="+mj-lt"/>
                <a:ea typeface="HGPｺﾞｼｯｸM" pitchFamily="50" charset="-128"/>
              </a:rPr>
              <a:t>Consultation through Skype and international advisor/mentor with academic experience in Japan.</a:t>
            </a:r>
          </a:p>
        </p:txBody>
      </p:sp>
      <p:sp>
        <p:nvSpPr>
          <p:cNvPr id="36" name="角丸四角形 35"/>
          <p:cNvSpPr/>
          <p:nvPr/>
        </p:nvSpPr>
        <p:spPr>
          <a:xfrm>
            <a:off x="215516" y="3987009"/>
            <a:ext cx="3060340" cy="216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Support during studying abroad</a:t>
            </a:r>
            <a:endParaRPr kumimoji="1" lang="ja-JP" altLang="en-US" sz="1600" b="1" dirty="0">
              <a:latin typeface="+mj-lt"/>
              <a:ea typeface="AR丸ゴシック体E" pitchFamily="49" charset="-128"/>
            </a:endParaRPr>
          </a:p>
        </p:txBody>
      </p:sp>
      <p:sp>
        <p:nvSpPr>
          <p:cNvPr id="37" name="角丸四角形 36"/>
          <p:cNvSpPr/>
          <p:nvPr/>
        </p:nvSpPr>
        <p:spPr>
          <a:xfrm>
            <a:off x="215516" y="5061532"/>
            <a:ext cx="8352000" cy="324000"/>
          </a:xfrm>
          <a:prstGeom prst="roundRect">
            <a:avLst>
              <a:gd name="adj" fmla="val 6993"/>
            </a:avLst>
          </a:prstGeom>
          <a:solidFill>
            <a:schemeClr val="accent1">
              <a:lumMod val="20000"/>
              <a:lumOff val="80000"/>
            </a:schemeClr>
          </a:solidFill>
          <a:ln>
            <a:solidFill>
              <a:schemeClr val="accent1">
                <a:lumMod val="20000"/>
                <a:lumOff val="8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nSpc>
                <a:spcPct val="120000"/>
              </a:lnSpc>
            </a:pPr>
            <a:r>
              <a:rPr lang="en-US" altLang="ja-JP" sz="1200" dirty="0" smtClean="0">
                <a:solidFill>
                  <a:schemeClr val="tx2"/>
                </a:solidFill>
                <a:latin typeface="+mj-lt"/>
                <a:ea typeface="HGPｺﾞｼｯｸM" pitchFamily="50" charset="-128"/>
              </a:rPr>
              <a:t>Result reporting:  Presentation on the outcome of studying abroad to be held at joint study camp at Ibaraki University</a:t>
            </a:r>
            <a:endParaRPr lang="ja-JP" altLang="en-US" sz="1200" dirty="0" smtClean="0">
              <a:solidFill>
                <a:schemeClr val="tx2"/>
              </a:solidFill>
              <a:latin typeface="+mj-lt"/>
              <a:ea typeface="HGPｺﾞｼｯｸM" pitchFamily="50" charset="-128"/>
            </a:endParaRPr>
          </a:p>
        </p:txBody>
      </p:sp>
      <p:sp>
        <p:nvSpPr>
          <p:cNvPr id="38" name="角丸四角形 37"/>
          <p:cNvSpPr/>
          <p:nvPr/>
        </p:nvSpPr>
        <p:spPr>
          <a:xfrm>
            <a:off x="241615" y="4896296"/>
            <a:ext cx="3034241" cy="2160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latin typeface="+mj-lt"/>
                <a:ea typeface="AR丸ゴシック体E" pitchFamily="49" charset="-128"/>
              </a:rPr>
              <a:t>Education after return to Japan </a:t>
            </a:r>
            <a:endParaRPr kumimoji="1" lang="ja-JP" altLang="en-US" sz="1400" b="1" dirty="0">
              <a:latin typeface="+mj-lt"/>
              <a:ea typeface="AR丸ゴシック体E" pitchFamily="49" charset="-128"/>
            </a:endParaRPr>
          </a:p>
        </p:txBody>
      </p:sp>
      <p:pic>
        <p:nvPicPr>
          <p:cNvPr id="1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9403" t="20614" r="15647" b="5792"/>
          <a:stretch>
            <a:fillRect/>
          </a:stretch>
        </p:blipFill>
        <p:spPr bwMode="auto">
          <a:xfrm>
            <a:off x="6982426" y="1726626"/>
            <a:ext cx="1836000" cy="13516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1" name="グループ化 20"/>
          <p:cNvGrpSpPr/>
          <p:nvPr/>
        </p:nvGrpSpPr>
        <p:grpSpPr>
          <a:xfrm>
            <a:off x="4716016" y="6275619"/>
            <a:ext cx="4410490" cy="593098"/>
            <a:chOff x="4770022" y="6292286"/>
            <a:chExt cx="4410490" cy="593098"/>
          </a:xfrm>
        </p:grpSpPr>
        <p:pic>
          <p:nvPicPr>
            <p:cNvPr id="22" name="図 21" descr="http://www.tuat.ac.jp/~tuatmcc/tuatapp/img/logo001.gif"/>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70022" y="6468098"/>
              <a:ext cx="1746194" cy="403735"/>
            </a:xfrm>
            <a:prstGeom prst="rect">
              <a:avLst/>
            </a:prstGeom>
            <a:noFill/>
            <a:ln>
              <a:noFill/>
            </a:ln>
          </p:spPr>
        </p:pic>
        <p:pic>
          <p:nvPicPr>
            <p:cNvPr id="23" name="図 22" descr="http://www.ibaraki.ac.jp/common/img/generalinfo/re_lo_02.gif"/>
            <p:cNvPicPr/>
            <p:nvPr/>
          </p:nvPicPr>
          <p:blipFill rotWithShape="1">
            <a:blip r:embed="rId5" cstate="print">
              <a:extLst>
                <a:ext uri="{28A0092B-C50C-407E-A947-70E740481C1C}">
                  <a14:useLocalDpi xmlns="" xmlns:a14="http://schemas.microsoft.com/office/drawing/2010/main" val="0"/>
                </a:ext>
              </a:extLst>
            </a:blip>
            <a:srcRect t="17086" b="12132"/>
            <a:stretch/>
          </p:blipFill>
          <p:spPr bwMode="auto">
            <a:xfrm>
              <a:off x="6516216" y="6292286"/>
              <a:ext cx="1025312" cy="587519"/>
            </a:xfrm>
            <a:prstGeom prst="rect">
              <a:avLst/>
            </a:prstGeom>
            <a:solidFill>
              <a:schemeClr val="bg1"/>
            </a:solidFill>
            <a:ln>
              <a:noFill/>
            </a:ln>
            <a:extLst>
              <a:ext uri="{53640926-AAD7-44D8-BBD7-CCE9431645EC}">
                <a14:shadowObscured xmlns="" xmlns:a14="http://schemas.microsoft.com/office/drawing/2010/main"/>
              </a:ext>
            </a:extLst>
          </p:spPr>
        </p:pic>
        <p:pic>
          <p:nvPicPr>
            <p:cNvPr id="24" name="図 23" descr="http://www.comp.tmu.ac.jp/library/img/tmu_logo_s.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511333" y="6524863"/>
              <a:ext cx="1669179" cy="360521"/>
            </a:xfrm>
            <a:prstGeom prst="rect">
              <a:avLst/>
            </a:prstGeom>
            <a:noFill/>
            <a:ln>
              <a:noFill/>
            </a:ln>
          </p:spPr>
        </p:pic>
      </p:grpSp>
      <p:sp>
        <p:nvSpPr>
          <p:cNvPr id="39" name="スライド番号プレースホルダ 39"/>
          <p:cNvSpPr>
            <a:spLocks noGrp="1"/>
          </p:cNvSpPr>
          <p:nvPr>
            <p:ph type="sldNum" sz="quarter" idx="12"/>
          </p:nvPr>
        </p:nvSpPr>
        <p:spPr>
          <a:xfrm>
            <a:off x="8496436" y="44624"/>
            <a:ext cx="647564" cy="365125"/>
          </a:xfrm>
        </p:spPr>
        <p:txBody>
          <a:bodyPr/>
          <a:lstStyle/>
          <a:p>
            <a:fld id="{34CA7199-3C5D-4E68-9C58-B1AC079F99BE}" type="slidenum">
              <a:rPr lang="ja-JP" altLang="en-US" smtClean="0">
                <a:solidFill>
                  <a:schemeClr val="bg1"/>
                </a:solidFill>
                <a:latin typeface="+mj-lt"/>
              </a:rPr>
              <a:pPr/>
              <a:t>3</a:t>
            </a:fld>
            <a:endParaRPr lang="ja-JP" altLang="en-US" dirty="0">
              <a:solidFill>
                <a:schemeClr val="bg1"/>
              </a:solidFill>
              <a:latin typeface="+mj-lt"/>
            </a:endParaRPr>
          </a:p>
        </p:txBody>
      </p:sp>
    </p:spTree>
    <p:extLst>
      <p:ext uri="{BB962C8B-B14F-4D97-AF65-F5344CB8AC3E}">
        <p14:creationId xmlns="" xmlns:p14="http://schemas.microsoft.com/office/powerpoint/2010/main" val="395034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5898"/>
            <a:ext cx="9144000" cy="523220"/>
          </a:xfrm>
          <a:prstGeom prst="rect">
            <a:avLst/>
          </a:prstGeom>
          <a:solidFill>
            <a:schemeClr val="tx2"/>
          </a:solidFill>
        </p:spPr>
        <p:txBody>
          <a:bodyPr wrap="square">
            <a:spAutoFit/>
          </a:bodyPr>
          <a:lstStyle/>
          <a:p>
            <a:r>
              <a:rPr lang="en-US" altLang="ja-JP" sz="2800" b="1" dirty="0" smtClean="0">
                <a:solidFill>
                  <a:schemeClr val="bg1"/>
                </a:solidFill>
                <a:latin typeface="+mj-lt"/>
              </a:rPr>
              <a:t>Curriculum</a:t>
            </a:r>
            <a:endParaRPr lang="ja-JP" altLang="en-US" sz="2800" b="1" dirty="0">
              <a:solidFill>
                <a:schemeClr val="bg1"/>
              </a:solidFill>
              <a:latin typeface="+mj-lt"/>
            </a:endParaRPr>
          </a:p>
        </p:txBody>
      </p:sp>
      <p:graphicFrame>
        <p:nvGraphicFramePr>
          <p:cNvPr id="26" name="表 25"/>
          <p:cNvGraphicFramePr>
            <a:graphicFrameLocks noGrp="1"/>
          </p:cNvGraphicFramePr>
          <p:nvPr>
            <p:extLst>
              <p:ext uri="{D42A27DB-BD31-4B8C-83A1-F6EECF244321}">
                <p14:modId xmlns="" xmlns:p14="http://schemas.microsoft.com/office/powerpoint/2010/main" val="1044710810"/>
              </p:ext>
            </p:extLst>
          </p:nvPr>
        </p:nvGraphicFramePr>
        <p:xfrm>
          <a:off x="215516" y="764704"/>
          <a:ext cx="8748970" cy="5267355"/>
        </p:xfrm>
        <a:graphic>
          <a:graphicData uri="http://schemas.openxmlformats.org/drawingml/2006/table">
            <a:tbl>
              <a:tblPr firstRow="1" bandRow="1">
                <a:tableStyleId>{5940675A-B579-460E-94D1-54222C63F5DA}</a:tableStyleId>
              </a:tblPr>
              <a:tblGrid>
                <a:gridCol w="1617456"/>
                <a:gridCol w="1882132"/>
                <a:gridCol w="1749794"/>
                <a:gridCol w="1749794"/>
                <a:gridCol w="1749794"/>
              </a:tblGrid>
              <a:tr h="295835">
                <a:tc rowSpan="2">
                  <a:txBody>
                    <a:bodyPr/>
                    <a:lstStyle/>
                    <a:p>
                      <a:endParaRPr kumimoji="1" lang="ja-JP" altLang="en-US" sz="1200" dirty="0">
                        <a:latin typeface="+mj-lt"/>
                      </a:endParaRPr>
                    </a:p>
                  </a:txBody>
                  <a:tcPr>
                    <a:lnL w="19050" cap="flat" cmpd="sng" algn="ctr">
                      <a:solidFill>
                        <a:schemeClr val="tx2"/>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n-US" altLang="ja-JP" sz="1200" b="1" i="0" u="none" strike="noStrike" dirty="0" smtClean="0">
                          <a:solidFill>
                            <a:schemeClr val="tx2"/>
                          </a:solidFill>
                          <a:effectLst/>
                          <a:latin typeface="+mj-lt"/>
                          <a:ea typeface="HGSｺﾞｼｯｸM" pitchFamily="50" charset="-128"/>
                        </a:rPr>
                        <a:t>Tokyo University of Agriculture and Technology</a:t>
                      </a:r>
                      <a:endParaRPr lang="ja-JP" altLang="en-US" sz="1200" b="1" i="0" u="none" strike="noStrike" dirty="0">
                        <a:solidFill>
                          <a:schemeClr val="tx2"/>
                        </a:solidFill>
                        <a:effectLst/>
                        <a:latin typeface="+mj-lt"/>
                        <a:ea typeface="HGS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pPr algn="ctr" fontAlgn="ctr"/>
                      <a:endParaRPr lang="ja-JP" altLang="en-US" sz="13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838" marR="6838" marT="9117" marB="0" anchor="ctr"/>
                </a:tc>
                <a:tc>
                  <a:txBody>
                    <a:bodyPr/>
                    <a:lstStyle/>
                    <a:p>
                      <a:pPr algn="ctr" fontAlgn="ctr"/>
                      <a:r>
                        <a:rPr lang="en-US" altLang="ja-JP" sz="1200" b="1" i="0" u="none" strike="noStrike" dirty="0" smtClean="0">
                          <a:solidFill>
                            <a:schemeClr val="tx2"/>
                          </a:solidFill>
                          <a:effectLst/>
                          <a:latin typeface="+mj-lt"/>
                          <a:ea typeface="HGSｺﾞｼｯｸM" pitchFamily="50" charset="-128"/>
                        </a:rPr>
                        <a:t>Ibaraki University</a:t>
                      </a:r>
                      <a:endParaRPr lang="ja-JP" altLang="en-US" sz="1200" b="1" i="0" u="none" strike="noStrike" dirty="0">
                        <a:solidFill>
                          <a:schemeClr val="tx2"/>
                        </a:solidFill>
                        <a:effectLst/>
                        <a:latin typeface="+mj-lt"/>
                        <a:ea typeface="HGSｺﾞｼｯｸM" pitchFamily="50" charset="-128"/>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200" b="1" i="0" u="none" strike="noStrike" dirty="0" smtClean="0">
                          <a:solidFill>
                            <a:schemeClr val="tx2"/>
                          </a:solidFill>
                          <a:effectLst/>
                          <a:latin typeface="+mj-lt"/>
                          <a:ea typeface="HGSｺﾞｼｯｸM" pitchFamily="50" charset="-128"/>
                        </a:rPr>
                        <a:t>Tokyo Metropolitan</a:t>
                      </a:r>
                      <a:r>
                        <a:rPr lang="en-US" altLang="ja-JP" sz="1200" b="1" i="0" u="none" strike="noStrike" baseline="0" dirty="0" smtClean="0">
                          <a:solidFill>
                            <a:schemeClr val="tx2"/>
                          </a:solidFill>
                          <a:effectLst/>
                          <a:latin typeface="+mj-lt"/>
                          <a:ea typeface="HGSｺﾞｼｯｸM" pitchFamily="50" charset="-128"/>
                        </a:rPr>
                        <a:t> University</a:t>
                      </a: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r>
              <a:tr h="547810">
                <a:tc vMerge="1">
                  <a:txBody>
                    <a:bodyPr/>
                    <a:lstStyle/>
                    <a:p>
                      <a:endParaRPr kumimoji="1" lang="ja-JP" altLang="en-US" dirty="0"/>
                    </a:p>
                  </a:txBody>
                  <a:tcPr/>
                </a:tc>
                <a:tc>
                  <a:txBody>
                    <a:bodyPr/>
                    <a:lstStyle/>
                    <a:p>
                      <a:pPr algn="ctr" fontAlgn="ctr"/>
                      <a:r>
                        <a:rPr lang="ja-JP" altLang="en-US" sz="1200" u="none" strike="noStrike" dirty="0" smtClean="0">
                          <a:solidFill>
                            <a:schemeClr val="tx2"/>
                          </a:solidFill>
                          <a:effectLst/>
                          <a:latin typeface="+mj-lt"/>
                        </a:rPr>
                        <a:t> </a:t>
                      </a:r>
                      <a:r>
                        <a:rPr lang="en-US" altLang="ja-JP" sz="1200" u="none" strike="noStrike" dirty="0" smtClean="0">
                          <a:solidFill>
                            <a:schemeClr val="tx2"/>
                          </a:solidFill>
                          <a:effectLst/>
                          <a:latin typeface="+mj-lt"/>
                        </a:rPr>
                        <a:t>Advanced</a:t>
                      </a:r>
                      <a:r>
                        <a:rPr lang="en-US" altLang="ja-JP" sz="1200" u="none" strike="noStrike" baseline="0" dirty="0" smtClean="0">
                          <a:solidFill>
                            <a:schemeClr val="tx2"/>
                          </a:solidFill>
                          <a:effectLst/>
                          <a:latin typeface="+mj-lt"/>
                        </a:rPr>
                        <a:t> Agro-</a:t>
                      </a:r>
                      <a:r>
                        <a:rPr lang="en-US" altLang="ja-JP" sz="1200" u="none" strike="noStrike" dirty="0" smtClean="0">
                          <a:solidFill>
                            <a:schemeClr val="tx2"/>
                          </a:solidFill>
                          <a:effectLst/>
                          <a:latin typeface="+mj-lt"/>
                        </a:rPr>
                        <a:t>Environmental and</a:t>
                      </a:r>
                      <a:r>
                        <a:rPr lang="en-US" altLang="ja-JP" sz="1200" u="none" strike="noStrike" baseline="0" dirty="0" smtClean="0">
                          <a:solidFill>
                            <a:schemeClr val="tx2"/>
                          </a:solidFill>
                          <a:effectLst/>
                          <a:latin typeface="+mj-lt"/>
                        </a:rPr>
                        <a:t> </a:t>
                      </a:r>
                      <a:r>
                        <a:rPr lang="en-US" altLang="ja-JP" sz="1200" u="none" strike="noStrike" dirty="0" smtClean="0">
                          <a:solidFill>
                            <a:schemeClr val="tx2"/>
                          </a:solidFill>
                          <a:effectLst/>
                          <a:latin typeface="+mj-lt"/>
                        </a:rPr>
                        <a:t>Food Technology Course</a:t>
                      </a:r>
                      <a:endParaRPr lang="ja-JP" altLang="en-US" sz="1200" b="0" i="0" u="none" strike="noStrike" dirty="0">
                        <a:solidFill>
                          <a:schemeClr val="tx2"/>
                        </a:solidFill>
                        <a:effectLst/>
                        <a:latin typeface="+mj-lt"/>
                        <a:ea typeface="ＭＳ Ｐゴシック" panose="020B0600070205080204"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ja-JP" sz="1200" u="none" strike="noStrike" dirty="0" smtClean="0">
                          <a:solidFill>
                            <a:schemeClr val="tx2"/>
                          </a:solidFill>
                          <a:effectLst/>
                          <a:latin typeface="+mj-lt"/>
                        </a:rPr>
                        <a:t>Environment-friendly Technological Innovation Course</a:t>
                      </a:r>
                      <a:endParaRPr lang="ja-JP" altLang="en-US" sz="1200" b="0" i="0" u="none" strike="noStrike" dirty="0">
                        <a:solidFill>
                          <a:schemeClr val="tx2"/>
                        </a:solidFill>
                        <a:effectLst/>
                        <a:latin typeface="+mj-lt"/>
                        <a:ea typeface="ＭＳ Ｐゴシック" panose="020B0600070205080204"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200" u="none" strike="noStrike" dirty="0" smtClean="0">
                          <a:solidFill>
                            <a:schemeClr val="tx2"/>
                          </a:solidFill>
                          <a:effectLst/>
                          <a:latin typeface="+mj-lt"/>
                        </a:rPr>
                        <a:t>Regional Sustainability Science Course</a:t>
                      </a:r>
                      <a:endParaRPr lang="ja-JP" altLang="en-US" sz="1200" b="0" i="0" u="none" strike="noStrike" dirty="0">
                        <a:solidFill>
                          <a:schemeClr val="tx2"/>
                        </a:solidFill>
                        <a:effectLst/>
                        <a:latin typeface="+mj-lt"/>
                        <a:ea typeface="ＭＳ Ｐゴシック" panose="020B0600070205080204" pitchFamily="50" charset="-128"/>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200" u="none" strike="noStrike" dirty="0" smtClean="0">
                          <a:solidFill>
                            <a:schemeClr val="tx2"/>
                          </a:solidFill>
                          <a:effectLst/>
                          <a:latin typeface="+mj-lt"/>
                        </a:rPr>
                        <a:t>Regional Planning Course</a:t>
                      </a:r>
                      <a:endParaRPr lang="ja-JP" altLang="en-US" sz="1200" b="0" i="0" u="none" strike="noStrike" dirty="0">
                        <a:solidFill>
                          <a:schemeClr val="tx2"/>
                        </a:solidFill>
                        <a:effectLst/>
                        <a:latin typeface="+mj-lt"/>
                        <a:ea typeface="ＭＳ Ｐゴシック" panose="020B0600070205080204"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lumMod val="85000"/>
                      </a:schemeClr>
                    </a:solidFill>
                  </a:tcPr>
                </a:tc>
              </a:tr>
              <a:tr h="16446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u="none" strike="noStrike" dirty="0" smtClean="0">
                          <a:solidFill>
                            <a:schemeClr val="tx2"/>
                          </a:solidFill>
                          <a:effectLst/>
                          <a:latin typeface="+mj-lt"/>
                          <a:ea typeface="HGPｺﾞｼｯｸM" pitchFamily="50" charset="-128"/>
                        </a:rPr>
                        <a:t>Common Subjects </a:t>
                      </a:r>
                    </a:p>
                  </a:txBody>
                  <a:tcPr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u="none" strike="noStrike" dirty="0" smtClean="0">
                          <a:solidFill>
                            <a:schemeClr val="tx2"/>
                          </a:solidFill>
                          <a:effectLst/>
                          <a:latin typeface="+mj-lt"/>
                          <a:ea typeface="ＭＳ Ｐゴシック" pitchFamily="50" charset="-128"/>
                        </a:rPr>
                        <a:t>Introduction to International Environmental and Agricultural Science,</a:t>
                      </a:r>
                      <a:r>
                        <a:rPr lang="en-US" altLang="zh-TW" sz="1200" u="none" strike="noStrike" baseline="0" dirty="0" smtClean="0">
                          <a:solidFill>
                            <a:schemeClr val="tx2"/>
                          </a:solidFill>
                          <a:effectLst/>
                          <a:latin typeface="+mj-lt"/>
                          <a:ea typeface="ＭＳ Ｐゴシック" pitchFamily="50" charset="-128"/>
                        </a:rPr>
                        <a:t> IT L</a:t>
                      </a:r>
                      <a:r>
                        <a:rPr lang="en-US" altLang="ja-JP" sz="1200" u="none" strike="noStrike" dirty="0" smtClean="0">
                          <a:solidFill>
                            <a:schemeClr val="tx2"/>
                          </a:solidFill>
                          <a:effectLst/>
                          <a:latin typeface="+mj-lt"/>
                        </a:rPr>
                        <a:t>iteracy, Introduction to Sustainable</a:t>
                      </a:r>
                      <a:r>
                        <a:rPr lang="en-US" altLang="ja-JP" sz="1200" u="none" strike="noStrike" baseline="0" dirty="0" smtClean="0">
                          <a:solidFill>
                            <a:schemeClr val="tx2"/>
                          </a:solidFill>
                          <a:effectLst/>
                          <a:latin typeface="+mj-lt"/>
                        </a:rPr>
                        <a:t> Engineering, Introduction to </a:t>
                      </a:r>
                      <a:r>
                        <a:rPr lang="en-US" altLang="ja-JP" sz="1200" u="none" strike="noStrike" dirty="0" smtClean="0">
                          <a:solidFill>
                            <a:schemeClr val="tx2"/>
                          </a:solidFill>
                          <a:effectLst/>
                          <a:latin typeface="+mj-lt"/>
                        </a:rPr>
                        <a:t>Regional Disaster Prevention, Tourism in Japan</a:t>
                      </a:r>
                      <a:endParaRPr lang="zh-TW" altLang="en-US" sz="1200" b="0" i="0" u="none" strike="noStrike" dirty="0">
                        <a:solidFill>
                          <a:schemeClr val="tx2"/>
                        </a:solidFill>
                        <a:effectLst/>
                        <a:latin typeface="+mj-lt"/>
                        <a:ea typeface="ＭＳ Ｐゴシック" pitchFamily="50" charset="-128"/>
                      </a:endParaRPr>
                    </a:p>
                  </a:txBody>
                  <a:tcPr marL="6838" marR="6838" marT="9117" marB="0">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1400" b="0" i="0" u="none" strike="noStrike" dirty="0">
                        <a:solidFill>
                          <a:schemeClr val="tx2"/>
                        </a:solidFill>
                        <a:effectLst/>
                        <a:latin typeface="HGPｺﾞｼｯｸM" pitchFamily="50" charset="-128"/>
                        <a:ea typeface="HGPｺﾞｼｯｸM" pitchFamily="50" charset="-128"/>
                      </a:endParaRPr>
                    </a:p>
                  </a:txBody>
                  <a:tcPr marL="6838" marR="6838" marT="911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b"/>
                      <a:endParaRPr lang="ja-JP" altLang="en-US" sz="1400" b="0" i="0" u="none" strike="noStrike" dirty="0">
                        <a:solidFill>
                          <a:schemeClr val="tx2"/>
                        </a:solidFill>
                        <a:effectLst/>
                        <a:latin typeface="HGPｺﾞｼｯｸM" pitchFamily="50" charset="-128"/>
                        <a:ea typeface="HGPｺﾞｼｯｸM" pitchFamily="50" charset="-128"/>
                      </a:endParaRPr>
                    </a:p>
                  </a:txBody>
                  <a:tcPr marL="6838" marR="6838" marT="9117"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400" b="0" i="0" u="none" strike="noStrike" dirty="0">
                        <a:solidFill>
                          <a:schemeClr val="tx2"/>
                        </a:solidFill>
                        <a:effectLst/>
                        <a:latin typeface="HGPｺﾞｼｯｸM" pitchFamily="50" charset="-128"/>
                        <a:ea typeface="HGPｺﾞｼｯｸM" pitchFamily="50" charset="-128"/>
                      </a:endParaRPr>
                    </a:p>
                  </a:txBody>
                  <a:tcPr marL="6838" marR="6838" marT="9117"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r>
              <a:tr h="2969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400" b="0" i="0" u="none" strike="noStrike" dirty="0" smtClean="0">
                        <a:solidFill>
                          <a:srgbClr val="000000"/>
                        </a:solidFill>
                        <a:effectLst/>
                        <a:latin typeface="HGPｺﾞｼｯｸM" pitchFamily="50" charset="-128"/>
                        <a:ea typeface="HGPｺﾞｼｯｸM" pitchFamily="50" charset="-12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solidFill>
                            <a:schemeClr val="tx2"/>
                          </a:solidFill>
                          <a:effectLst/>
                          <a:latin typeface="+mj-lt"/>
                          <a:ea typeface="+mn-ea"/>
                        </a:rPr>
                        <a:t>5 subjects/6 credits</a:t>
                      </a:r>
                      <a:endParaRPr lang="zh-TW" altLang="en-US" sz="1200" b="0" i="0" u="none" strike="noStrike" dirty="0" smtClean="0">
                        <a:solidFill>
                          <a:schemeClr val="tx2"/>
                        </a:solidFill>
                        <a:effectLst/>
                        <a:latin typeface="+mj-lt"/>
                        <a:ea typeface="+mn-ea"/>
                      </a:endParaRPr>
                    </a:p>
                  </a:txBody>
                  <a:tcPr marL="6838" marR="6838" marT="9117" marB="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300" b="0" i="0" u="none" strike="noStrike" dirty="0" smtClean="0">
                        <a:solidFill>
                          <a:srgbClr val="000000"/>
                        </a:solidFill>
                        <a:effectLst/>
                        <a:latin typeface="HGPｺﾞｼｯｸM" pitchFamily="50" charset="-128"/>
                        <a:ea typeface="HGPｺﾞｼｯｸM" pitchFamily="50" charset="-12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b"/>
                      <a:endParaRPr lang="ja-JP" altLang="en-US" sz="1300" b="0" i="0" u="none" strike="noStrike" dirty="0">
                        <a:solidFill>
                          <a:srgbClr val="000000"/>
                        </a:solidFill>
                        <a:effectLst/>
                        <a:latin typeface="HGPｺﾞｼｯｸM" pitchFamily="50" charset="-128"/>
                        <a:ea typeface="HGPｺﾞｼｯｸM" pitchFamily="50" charset="-128"/>
                      </a:endParaRPr>
                    </a:p>
                  </a:txBody>
                  <a:tcPr marL="6838" marR="6838" marT="9117"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300" b="0" i="0" u="none" strike="noStrike" dirty="0">
                        <a:solidFill>
                          <a:srgbClr val="000000"/>
                        </a:solidFill>
                        <a:effectLst/>
                        <a:latin typeface="HGPｺﾞｼｯｸM" pitchFamily="50" charset="-128"/>
                        <a:ea typeface="HGPｺﾞｼｯｸM" pitchFamily="50" charset="-128"/>
                      </a:endParaRPr>
                    </a:p>
                  </a:txBody>
                  <a:tcPr marL="6838" marR="6838" marT="9117"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r>
              <a:tr h="460572">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u="none" strike="noStrike" dirty="0" smtClean="0">
                          <a:solidFill>
                            <a:schemeClr val="tx2"/>
                          </a:solidFill>
                          <a:effectLst/>
                          <a:latin typeface="+mj-lt"/>
                          <a:ea typeface="HGPｺﾞｼｯｸM" pitchFamily="50" charset="-128"/>
                        </a:rPr>
                        <a:t>Specialized</a:t>
                      </a:r>
                      <a:r>
                        <a:rPr lang="en-US" altLang="ja-JP" sz="1200" b="1" u="none" strike="noStrike" baseline="0" dirty="0" smtClean="0">
                          <a:solidFill>
                            <a:schemeClr val="tx2"/>
                          </a:solidFill>
                          <a:effectLst/>
                          <a:latin typeface="+mj-lt"/>
                          <a:ea typeface="HGPｺﾞｼｯｸM" pitchFamily="50" charset="-128"/>
                        </a:rPr>
                        <a:t> S</a:t>
                      </a:r>
                      <a:r>
                        <a:rPr lang="en-US" altLang="ja-JP" sz="1200" b="1" u="none" strike="noStrike" dirty="0" smtClean="0">
                          <a:solidFill>
                            <a:schemeClr val="tx2"/>
                          </a:solidFill>
                          <a:effectLst/>
                          <a:latin typeface="+mj-lt"/>
                          <a:ea typeface="HGPｺﾞｼｯｸM" pitchFamily="50" charset="-128"/>
                        </a:rPr>
                        <a:t>ubjects </a:t>
                      </a:r>
                      <a:endParaRPr lang="ja-JP" altLang="en-US" sz="1200" b="1" i="0" u="none" strike="noStrike" dirty="0" smtClean="0">
                        <a:solidFill>
                          <a:schemeClr val="tx2"/>
                        </a:solidFill>
                        <a:effectLst/>
                        <a:latin typeface="+mj-lt"/>
                        <a:ea typeface="HGPｺﾞｼｯｸM" pitchFamily="50" charset="-128"/>
                      </a:endParaRPr>
                    </a:p>
                  </a:txBody>
                  <a:tcPr anchor="ctr">
                    <a:lnL w="19050" cap="flat" cmpd="sng" algn="ctr">
                      <a:solidFill>
                        <a:schemeClr val="tx2"/>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i="1" u="none" strike="noStrike" dirty="0" smtClean="0">
                          <a:solidFill>
                            <a:schemeClr val="tx2"/>
                          </a:solidFill>
                          <a:effectLst/>
                          <a:latin typeface="+mj-lt"/>
                        </a:rPr>
                        <a:t>Food Production Technology</a:t>
                      </a:r>
                    </a:p>
                    <a:p>
                      <a:pPr algn="ctr" fontAlgn="ctr"/>
                      <a:r>
                        <a:rPr lang="en-US" altLang="ja-JP" sz="1200" u="none" strike="noStrike" dirty="0" smtClean="0">
                          <a:solidFill>
                            <a:schemeClr val="tx2"/>
                          </a:solidFill>
                          <a:effectLst/>
                          <a:latin typeface="+mj-lt"/>
                        </a:rPr>
                        <a:t>related subjects </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en-US" altLang="ja-JP" sz="1200" i="1" u="none" strike="noStrike" dirty="0" smtClean="0">
                          <a:solidFill>
                            <a:schemeClr val="tx2"/>
                          </a:solidFill>
                          <a:effectLst/>
                          <a:latin typeface="+mj-lt"/>
                        </a:rPr>
                        <a:t>Innovation</a:t>
                      </a:r>
                    </a:p>
                    <a:p>
                      <a:pPr algn="ctr" fontAlgn="b"/>
                      <a:r>
                        <a:rPr lang="en-US" altLang="ja-JP" sz="1200" i="1" u="none" strike="noStrike" dirty="0" smtClean="0">
                          <a:solidFill>
                            <a:schemeClr val="tx2"/>
                          </a:solidFill>
                          <a:effectLst/>
                          <a:latin typeface="+mj-lt"/>
                        </a:rPr>
                        <a:t>Fundamentals </a:t>
                      </a:r>
                      <a:r>
                        <a:rPr lang="en-US" altLang="ja-JP" sz="1200" u="none" strike="noStrike" dirty="0" smtClean="0">
                          <a:solidFill>
                            <a:schemeClr val="tx2"/>
                          </a:solidFill>
                          <a:effectLst/>
                          <a:latin typeface="+mj-lt"/>
                        </a:rPr>
                        <a:t>subjects </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i="1" u="none" strike="noStrike" dirty="0" smtClean="0">
                          <a:solidFill>
                            <a:schemeClr val="tx2"/>
                          </a:solidFill>
                          <a:effectLst/>
                          <a:latin typeface="+mj-lt"/>
                          <a:ea typeface="+mn-ea"/>
                        </a:rPr>
                        <a:t>Climate Change</a:t>
                      </a:r>
                      <a:r>
                        <a:rPr lang="ja-JP" altLang="en-US" sz="1200" i="1" u="none" strike="noStrike" dirty="0" smtClean="0">
                          <a:solidFill>
                            <a:schemeClr val="tx2"/>
                          </a:solidFill>
                          <a:effectLst/>
                          <a:latin typeface="+mj-lt"/>
                          <a:ea typeface="+mn-ea"/>
                        </a:rPr>
                        <a:t> </a:t>
                      </a:r>
                      <a:r>
                        <a:rPr lang="en-US" altLang="ja-JP" sz="1200" i="1" u="none" strike="noStrike" dirty="0" smtClean="0">
                          <a:solidFill>
                            <a:schemeClr val="tx2"/>
                          </a:solidFill>
                          <a:effectLst/>
                          <a:latin typeface="+mj-lt"/>
                          <a:ea typeface="+mn-ea"/>
                        </a:rPr>
                        <a:t>Adaptive Measures</a:t>
                      </a:r>
                      <a:r>
                        <a:rPr lang="en-US" altLang="ja-JP" sz="1200" i="1" u="none" strike="noStrike" baseline="0" dirty="0" smtClean="0">
                          <a:solidFill>
                            <a:schemeClr val="tx2"/>
                          </a:solidFill>
                          <a:effectLst/>
                          <a:latin typeface="+mj-lt"/>
                          <a:ea typeface="+mn-ea"/>
                        </a:rPr>
                        <a:t>-</a:t>
                      </a:r>
                      <a:r>
                        <a:rPr lang="en-US" altLang="ja-JP" sz="1200" u="none" strike="noStrike" dirty="0" smtClean="0">
                          <a:solidFill>
                            <a:schemeClr val="tx2"/>
                          </a:solidFill>
                          <a:effectLst/>
                          <a:latin typeface="+mj-lt"/>
                          <a:ea typeface="+mn-ea"/>
                        </a:rPr>
                        <a:t>related subjects </a:t>
                      </a:r>
                      <a:endParaRPr lang="ja-JP" altLang="en-US" sz="1200" b="0" i="0" u="none" strike="noStrike" dirty="0">
                        <a:solidFill>
                          <a:schemeClr val="tx2"/>
                        </a:solidFill>
                        <a:effectLst/>
                        <a:latin typeface="+mj-lt"/>
                        <a:ea typeface="+mn-ea"/>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200" i="1" u="none" strike="noStrike" dirty="0" smtClean="0">
                          <a:solidFill>
                            <a:schemeClr val="tx2"/>
                          </a:solidFill>
                          <a:effectLst/>
                          <a:latin typeface="+mj-lt"/>
                          <a:ea typeface="ＭＳ Ｐゴシック" pitchFamily="50" charset="-128"/>
                        </a:rPr>
                        <a:t>Tourism-</a:t>
                      </a:r>
                      <a:r>
                        <a:rPr lang="en-US" altLang="zh-TW" sz="1200" u="none" strike="noStrike" dirty="0" smtClean="0">
                          <a:solidFill>
                            <a:schemeClr val="tx2"/>
                          </a:solidFill>
                          <a:effectLst/>
                          <a:latin typeface="+mj-lt"/>
                          <a:ea typeface="ＭＳ Ｐゴシック" pitchFamily="50" charset="-128"/>
                        </a:rPr>
                        <a:t>related subjects </a:t>
                      </a:r>
                      <a:endParaRPr lang="zh-TW" altLang="en-US" sz="1200" b="0" i="0" u="none" strike="noStrike" dirty="0">
                        <a:solidFill>
                          <a:schemeClr val="tx2"/>
                        </a:solidFill>
                        <a:effectLst/>
                        <a:latin typeface="+mj-lt"/>
                        <a:ea typeface="ＭＳ Ｐゴシック"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r>
              <a:tr h="416338">
                <a:tc vMerge="1">
                  <a:txBody>
                    <a:bodyPr/>
                    <a:lstStyle/>
                    <a:p>
                      <a:endParaRPr kumimoji="1" lang="ja-JP" altLang="en-US" sz="1400" dirty="0">
                        <a:latin typeface="HGPｺﾞｼｯｸM" pitchFamily="50" charset="-128"/>
                        <a:ea typeface="HGPｺﾞｼｯｸM" pitchFamily="50" charset="-128"/>
                      </a:endParaRPr>
                    </a:p>
                  </a:txBody>
                  <a:tcPr/>
                </a:tc>
                <a:tc>
                  <a:txBody>
                    <a:bodyPr/>
                    <a:lstStyle/>
                    <a:p>
                      <a:pPr algn="ctr" fontAlgn="b"/>
                      <a:r>
                        <a:rPr lang="en-US" altLang="ja-JP" sz="1200" i="1" u="none" strike="noStrike" dirty="0" smtClean="0">
                          <a:solidFill>
                            <a:schemeClr val="tx2"/>
                          </a:solidFill>
                          <a:effectLst/>
                          <a:latin typeface="+mj-lt"/>
                        </a:rPr>
                        <a:t>Agricultural</a:t>
                      </a:r>
                      <a:r>
                        <a:rPr lang="en-US" altLang="ja-JP" sz="1200" i="1" u="none" strike="noStrike" baseline="0" dirty="0" smtClean="0">
                          <a:solidFill>
                            <a:schemeClr val="tx2"/>
                          </a:solidFill>
                          <a:effectLst/>
                          <a:latin typeface="+mj-lt"/>
                        </a:rPr>
                        <a:t> Environment and Production</a:t>
                      </a:r>
                      <a:r>
                        <a:rPr lang="en-US" altLang="ja-JP" sz="1200" u="none" strike="noStrike" baseline="0" dirty="0" smtClean="0">
                          <a:solidFill>
                            <a:schemeClr val="tx2"/>
                          </a:solidFill>
                          <a:effectLst/>
                          <a:latin typeface="+mj-lt"/>
                        </a:rPr>
                        <a:t> </a:t>
                      </a:r>
                      <a:r>
                        <a:rPr lang="en-US" altLang="ja-JP" sz="1200" u="none" strike="noStrike" dirty="0" smtClean="0">
                          <a:solidFill>
                            <a:schemeClr val="tx2"/>
                          </a:solidFill>
                          <a:effectLst/>
                          <a:latin typeface="+mj-lt"/>
                        </a:rPr>
                        <a:t>related subjects </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en-US" altLang="ja-JP" sz="1200" i="1" u="none" strike="noStrike" dirty="0" smtClean="0">
                          <a:solidFill>
                            <a:schemeClr val="tx2"/>
                          </a:solidFill>
                          <a:effectLst/>
                          <a:latin typeface="+mj-lt"/>
                        </a:rPr>
                        <a:t>Innovation Applied Technology </a:t>
                      </a:r>
                      <a:r>
                        <a:rPr lang="en-US" altLang="ja-JP" sz="1200" u="none" strike="noStrike" dirty="0" smtClean="0">
                          <a:solidFill>
                            <a:schemeClr val="tx2"/>
                          </a:solidFill>
                          <a:effectLst/>
                          <a:latin typeface="+mj-lt"/>
                        </a:rPr>
                        <a:t>subjects </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i="1" u="none" strike="noStrike" dirty="0" smtClean="0">
                          <a:solidFill>
                            <a:schemeClr val="tx2"/>
                          </a:solidFill>
                          <a:effectLst/>
                          <a:latin typeface="+mj-lt"/>
                          <a:ea typeface="+mn-ea"/>
                        </a:rPr>
                        <a:t>Sustainable Development</a:t>
                      </a:r>
                      <a:r>
                        <a:rPr lang="en-US" altLang="ja-JP" sz="1200" i="1" u="none" strike="noStrike" baseline="0" dirty="0" smtClean="0">
                          <a:solidFill>
                            <a:schemeClr val="tx2"/>
                          </a:solidFill>
                          <a:effectLst/>
                          <a:latin typeface="+mj-lt"/>
                          <a:ea typeface="+mn-ea"/>
                        </a:rPr>
                        <a:t> Society </a:t>
                      </a:r>
                      <a:r>
                        <a:rPr lang="en-US" altLang="ja-JP" sz="1200" u="none" strike="noStrike" baseline="0" dirty="0" smtClean="0">
                          <a:solidFill>
                            <a:schemeClr val="tx2"/>
                          </a:solidFill>
                          <a:effectLst/>
                          <a:latin typeface="+mj-lt"/>
                          <a:ea typeface="+mn-ea"/>
                        </a:rPr>
                        <a:t>r</a:t>
                      </a:r>
                      <a:r>
                        <a:rPr lang="en-US" altLang="ja-JP" sz="1200" u="none" strike="noStrike" dirty="0" smtClean="0">
                          <a:solidFill>
                            <a:schemeClr val="tx2"/>
                          </a:solidFill>
                          <a:effectLst/>
                          <a:latin typeface="+mj-lt"/>
                          <a:ea typeface="+mn-ea"/>
                        </a:rPr>
                        <a:t>elated subjects </a:t>
                      </a:r>
                      <a:endParaRPr lang="ja-JP" altLang="en-US" sz="1200" b="0" i="0" u="none" strike="noStrike" dirty="0">
                        <a:solidFill>
                          <a:schemeClr val="tx2"/>
                        </a:solidFill>
                        <a:effectLst/>
                        <a:latin typeface="+mj-lt"/>
                        <a:ea typeface="+mn-ea"/>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i="1" u="none" strike="noStrike" dirty="0" smtClean="0">
                          <a:solidFill>
                            <a:schemeClr val="tx2"/>
                          </a:solidFill>
                          <a:effectLst/>
                          <a:latin typeface="+mj-lt"/>
                          <a:ea typeface="ＭＳ Ｐゴシック" pitchFamily="50" charset="-128"/>
                        </a:rPr>
                        <a:t>Regional Environment</a:t>
                      </a:r>
                    </a:p>
                    <a:p>
                      <a:pPr algn="ctr" fontAlgn="ctr"/>
                      <a:r>
                        <a:rPr lang="en-US" altLang="ja-JP" sz="1200" u="none" strike="noStrike" dirty="0" smtClean="0">
                          <a:solidFill>
                            <a:schemeClr val="tx2"/>
                          </a:solidFill>
                          <a:effectLst/>
                          <a:latin typeface="+mj-lt"/>
                          <a:ea typeface="ＭＳ Ｐゴシック" pitchFamily="50" charset="-128"/>
                        </a:rPr>
                        <a:t>related subjects </a:t>
                      </a:r>
                      <a:endParaRPr lang="ja-JP" altLang="en-US" sz="1200" b="0" i="0" u="none" strike="noStrike" dirty="0">
                        <a:solidFill>
                          <a:schemeClr val="tx2"/>
                        </a:solidFill>
                        <a:effectLst/>
                        <a:latin typeface="+mj-lt"/>
                        <a:ea typeface="ＭＳ Ｐゴシック"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r>
              <a:tr h="416338">
                <a:tc vMerge="1">
                  <a:txBody>
                    <a:bodyPr/>
                    <a:lstStyle/>
                    <a:p>
                      <a:endParaRPr kumimoji="1" lang="ja-JP" altLang="en-US" sz="1400" dirty="0">
                        <a:latin typeface="HGPｺﾞｼｯｸM" pitchFamily="50" charset="-128"/>
                        <a:ea typeface="HGPｺﾞｼｯｸM" pitchFamily="50" charset="-128"/>
                      </a:endParaRPr>
                    </a:p>
                  </a:txBody>
                  <a:tcPr/>
                </a:tc>
                <a:tc>
                  <a:txBody>
                    <a:bodyPr/>
                    <a:lstStyle/>
                    <a:p>
                      <a:pPr algn="ctr" fontAlgn="ctr"/>
                      <a:r>
                        <a:rPr lang="en-US" altLang="ja-JP" sz="1200" i="1" u="none" strike="noStrike" dirty="0" smtClean="0">
                          <a:solidFill>
                            <a:schemeClr val="tx2"/>
                          </a:solidFill>
                          <a:effectLst/>
                          <a:latin typeface="+mj-lt"/>
                        </a:rPr>
                        <a:t>Environment and</a:t>
                      </a:r>
                      <a:r>
                        <a:rPr lang="en-US" altLang="ja-JP" sz="1200" i="1" u="none" strike="noStrike" baseline="0" dirty="0" smtClean="0">
                          <a:solidFill>
                            <a:schemeClr val="tx2"/>
                          </a:solidFill>
                          <a:effectLst/>
                          <a:latin typeface="+mj-lt"/>
                        </a:rPr>
                        <a:t> Material Cycle</a:t>
                      </a:r>
                      <a:endParaRPr lang="en-US" altLang="ja-JP" sz="1200" i="1" u="none" strike="noStrike" dirty="0" smtClean="0">
                        <a:solidFill>
                          <a:schemeClr val="tx2"/>
                        </a:solidFill>
                        <a:effectLst/>
                        <a:latin typeface="+mj-lt"/>
                      </a:endParaRPr>
                    </a:p>
                    <a:p>
                      <a:pPr algn="ctr" fontAlgn="ctr"/>
                      <a:r>
                        <a:rPr lang="en-US" altLang="ja-JP" sz="1200" u="none" strike="noStrike" dirty="0" smtClean="0">
                          <a:solidFill>
                            <a:schemeClr val="tx2"/>
                          </a:solidFill>
                          <a:effectLst/>
                          <a:latin typeface="+mj-lt"/>
                        </a:rPr>
                        <a:t>related subjects </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en-US" altLang="ja-JP" sz="1200" i="1" u="none" strike="noStrike" dirty="0" smtClean="0">
                          <a:solidFill>
                            <a:schemeClr val="tx2"/>
                          </a:solidFill>
                          <a:effectLst/>
                          <a:latin typeface="+mj-lt"/>
                        </a:rPr>
                        <a:t>Experiments</a:t>
                      </a:r>
                      <a:endParaRPr lang="en-US" altLang="ja-JP" sz="1200" b="0" i="1"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i="1" u="none" strike="noStrike" dirty="0" smtClean="0">
                          <a:solidFill>
                            <a:schemeClr val="tx2"/>
                          </a:solidFill>
                          <a:effectLst/>
                          <a:latin typeface="+mj-lt"/>
                          <a:ea typeface="+mn-ea"/>
                        </a:rPr>
                        <a:t>Experiments</a:t>
                      </a:r>
                      <a:endParaRPr lang="ja-JP" altLang="en-US" sz="1200" b="0" i="1" u="none" strike="noStrike" dirty="0">
                        <a:solidFill>
                          <a:schemeClr val="tx2"/>
                        </a:solidFill>
                        <a:effectLst/>
                        <a:latin typeface="+mj-lt"/>
                        <a:ea typeface="+mn-ea"/>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200" i="1" u="none" strike="noStrike" dirty="0" smtClean="0">
                          <a:solidFill>
                            <a:schemeClr val="tx2"/>
                          </a:solidFill>
                          <a:effectLst/>
                          <a:latin typeface="+mj-lt"/>
                          <a:ea typeface="ＭＳ Ｐゴシック" pitchFamily="50" charset="-128"/>
                        </a:rPr>
                        <a:t>Practical studies</a:t>
                      </a:r>
                      <a:endParaRPr lang="zh-TW" altLang="en-US" sz="1200" b="0" i="1" u="none" strike="noStrike" dirty="0">
                        <a:solidFill>
                          <a:schemeClr val="tx2"/>
                        </a:solidFill>
                        <a:effectLst/>
                        <a:latin typeface="+mj-lt"/>
                        <a:ea typeface="ＭＳ Ｐゴシック"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r>
              <a:tr h="336633">
                <a:tc vMerge="1">
                  <a:txBody>
                    <a:bodyPr/>
                    <a:lstStyle/>
                    <a:p>
                      <a:endParaRPr kumimoji="1" lang="ja-JP" altLang="en-US" sz="1400" dirty="0">
                        <a:latin typeface="HGPｺﾞｼｯｸM" pitchFamily="50" charset="-128"/>
                        <a:ea typeface="HGPｺﾞｼｯｸM" pitchFamily="50" charset="-128"/>
                      </a:endParaRPr>
                    </a:p>
                  </a:txBody>
                  <a:tcPr/>
                </a:tc>
                <a:tc>
                  <a:txBody>
                    <a:bodyPr/>
                    <a:lstStyle/>
                    <a:p>
                      <a:pPr algn="ctr" fontAlgn="ctr"/>
                      <a:r>
                        <a:rPr lang="en-US" altLang="ja-JP" sz="1200" i="1" u="none" strike="noStrike" dirty="0" smtClean="0">
                          <a:solidFill>
                            <a:schemeClr val="tx2"/>
                          </a:solidFill>
                          <a:effectLst/>
                          <a:latin typeface="+mj-lt"/>
                        </a:rPr>
                        <a:t>Social Economy</a:t>
                      </a:r>
                      <a:r>
                        <a:rPr lang="en-US" altLang="ja-JP" sz="1200" u="none" strike="noStrike" dirty="0" smtClean="0">
                          <a:solidFill>
                            <a:schemeClr val="tx2"/>
                          </a:solidFill>
                          <a:effectLst/>
                          <a:latin typeface="+mj-lt"/>
                        </a:rPr>
                        <a:t> related subjects </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r>
                        <a:rPr lang="en-US" altLang="ja-JP" sz="1200" i="1" u="none" strike="noStrike" dirty="0" smtClean="0">
                          <a:solidFill>
                            <a:schemeClr val="tx2"/>
                          </a:solidFill>
                          <a:effectLst/>
                          <a:latin typeface="+mj-lt"/>
                        </a:rPr>
                        <a:t>Internship</a:t>
                      </a:r>
                      <a:endParaRPr lang="en-US" altLang="ja-JP" sz="1200" b="0" i="1"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i="1" u="none" strike="noStrike" dirty="0" smtClean="0">
                          <a:solidFill>
                            <a:schemeClr val="tx2"/>
                          </a:solidFill>
                          <a:effectLst/>
                          <a:latin typeface="+mj-lt"/>
                          <a:ea typeface="+mn-ea"/>
                        </a:rPr>
                        <a:t>Field studies</a:t>
                      </a:r>
                      <a:endParaRPr lang="en-US" altLang="zh-TW" sz="1200" b="0" i="1" u="none" strike="noStrike" dirty="0">
                        <a:solidFill>
                          <a:schemeClr val="tx2"/>
                        </a:solidFill>
                        <a:effectLst/>
                        <a:latin typeface="+mj-lt"/>
                        <a:ea typeface="ＭＳ Ｐゴシック" pitchFamily="50" charset="-128"/>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zh-TW" sz="1200" i="1" u="none" strike="noStrike" dirty="0" smtClean="0">
                          <a:solidFill>
                            <a:schemeClr val="tx2"/>
                          </a:solidFill>
                          <a:effectLst/>
                          <a:latin typeface="+mj-lt"/>
                          <a:ea typeface="ＭＳ Ｐゴシック" pitchFamily="50" charset="-128"/>
                        </a:rPr>
                        <a:t>Workshops</a:t>
                      </a:r>
                      <a:endParaRPr lang="zh-TW" altLang="en-US" sz="1200" b="0" i="1" u="none" strike="noStrike" dirty="0">
                        <a:solidFill>
                          <a:schemeClr val="tx2"/>
                        </a:solidFill>
                        <a:effectLst/>
                        <a:latin typeface="+mj-lt"/>
                        <a:ea typeface="ＭＳ Ｐゴシック"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r>
              <a:tr h="38623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smtClean="0">
                        <a:solidFill>
                          <a:srgbClr val="000000"/>
                        </a:solidFill>
                        <a:effectLst/>
                        <a:latin typeface="HGPｺﾞｼｯｸM" pitchFamily="50" charset="-128"/>
                        <a:ea typeface="HGPｺﾞｼｯｸM" pitchFamily="50" charset="-128"/>
                      </a:endParaRPr>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i="1" u="none" strike="noStrike" dirty="0" smtClean="0">
                          <a:solidFill>
                            <a:schemeClr val="tx2"/>
                          </a:solidFill>
                          <a:effectLst/>
                          <a:latin typeface="+mj-lt"/>
                        </a:rPr>
                        <a:t>Experiments and</a:t>
                      </a:r>
                      <a:br>
                        <a:rPr lang="en-US" altLang="ja-JP" sz="1200" i="1" u="none" strike="noStrike" dirty="0" smtClean="0">
                          <a:solidFill>
                            <a:schemeClr val="tx2"/>
                          </a:solidFill>
                          <a:effectLst/>
                          <a:latin typeface="+mj-lt"/>
                        </a:rPr>
                      </a:br>
                      <a:r>
                        <a:rPr lang="en-US" altLang="ja-JP" sz="1200" i="1" u="none" strike="noStrike" smtClean="0">
                          <a:solidFill>
                            <a:schemeClr val="tx2"/>
                          </a:solidFill>
                          <a:effectLst/>
                          <a:latin typeface="+mj-lt"/>
                        </a:rPr>
                        <a:t>field</a:t>
                      </a:r>
                      <a:r>
                        <a:rPr lang="en-US" altLang="ja-JP" sz="1200" i="1" u="none" strike="noStrike" baseline="0" smtClean="0">
                          <a:solidFill>
                            <a:schemeClr val="tx2"/>
                          </a:solidFill>
                          <a:effectLst/>
                          <a:latin typeface="+mj-lt"/>
                        </a:rPr>
                        <a:t> practice</a:t>
                      </a:r>
                      <a:endParaRPr lang="ja-JP" altLang="en-US" sz="1200" b="0" i="1" u="none" strike="noStrike" dirty="0" smtClean="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ja-JP" sz="1200" i="1" u="none" strike="noStrike" dirty="0" smtClean="0">
                          <a:solidFill>
                            <a:schemeClr val="tx2"/>
                          </a:solidFill>
                          <a:effectLst/>
                          <a:latin typeface="+mj-lt"/>
                        </a:rPr>
                        <a:t>Workshops </a:t>
                      </a:r>
                      <a:endParaRPr lang="en-US" altLang="ja-JP" sz="1200" b="0" i="1"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200" i="1" u="none" strike="noStrike" dirty="0" smtClean="0">
                          <a:solidFill>
                            <a:schemeClr val="tx2"/>
                          </a:solidFill>
                          <a:effectLst/>
                          <a:latin typeface="+mj-lt"/>
                          <a:ea typeface="ＭＳ Ｐゴシック" pitchFamily="50" charset="-128"/>
                        </a:rPr>
                        <a:t>Workshops</a:t>
                      </a:r>
                      <a:endParaRPr lang="en-US" altLang="zh-TW" sz="1200" b="0" i="1" u="none" strike="noStrike" dirty="0" smtClean="0">
                        <a:solidFill>
                          <a:schemeClr val="tx2"/>
                        </a:solidFill>
                        <a:effectLst/>
                        <a:latin typeface="+mj-lt"/>
                        <a:ea typeface="ＭＳ Ｐゴシック" pitchFamily="50" charset="-128"/>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endParaRPr lang="zh-TW" altLang="en-US" sz="1200" b="0" i="1"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r>
              <a:tr h="336633">
                <a:tc v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i="1" u="none" strike="noStrike" dirty="0" smtClean="0">
                          <a:solidFill>
                            <a:schemeClr val="tx2"/>
                          </a:solidFill>
                          <a:effectLst/>
                          <a:latin typeface="+mj-lt"/>
                        </a:rPr>
                        <a:t>Workshops</a:t>
                      </a:r>
                      <a:endParaRPr lang="ja-JP" altLang="en-US" sz="1200" b="0" i="1" u="none" strike="noStrike" dirty="0" smtClean="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b"/>
                      <a:endParaRPr lang="en-US" altLang="ja-JP"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endParaRPr lang="en-US" altLang="zh-TW"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endParaRPr lang="zh-TW"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r>
              <a:tr h="33663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smtClean="0">
                        <a:solidFill>
                          <a:srgbClr val="000000"/>
                        </a:solidFill>
                        <a:effectLst/>
                        <a:latin typeface="HGPｺﾞｼｯｸM" pitchFamily="50" charset="-128"/>
                        <a:ea typeface="HGPｺﾞｼｯｸM" pitchFamily="50" charset="-128"/>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u="none" strike="noStrike" dirty="0" smtClean="0">
                          <a:solidFill>
                            <a:schemeClr val="tx2"/>
                          </a:solidFill>
                          <a:effectLst/>
                          <a:latin typeface="+mj-lt"/>
                        </a:rPr>
                        <a:t>13 subjects/26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u="none" strike="noStrike" dirty="0" smtClean="0">
                          <a:solidFill>
                            <a:schemeClr val="tx2"/>
                          </a:solidFill>
                          <a:effectLst/>
                          <a:latin typeface="+mj-lt"/>
                        </a:rPr>
                        <a:t>13 subjects/26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u="none" strike="noStrike" dirty="0" smtClean="0">
                          <a:solidFill>
                            <a:schemeClr val="tx2"/>
                          </a:solidFill>
                          <a:effectLst/>
                          <a:latin typeface="+mj-lt"/>
                        </a:rPr>
                        <a:t>12 subjects/16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algn="ctr" fontAlgn="ctr"/>
                      <a:r>
                        <a:rPr lang="en-US" altLang="ja-JP" sz="1200" u="none" strike="noStrike" dirty="0" smtClean="0">
                          <a:solidFill>
                            <a:schemeClr val="tx2"/>
                          </a:solidFill>
                          <a:effectLst/>
                          <a:latin typeface="+mj-lt"/>
                        </a:rPr>
                        <a:t>14 subjects/22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4">
                        <a:lumMod val="20000"/>
                        <a:lumOff val="80000"/>
                      </a:schemeClr>
                    </a:solidFill>
                  </a:tcPr>
                </a:tc>
              </a:tr>
              <a:tr h="336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u="none" strike="noStrike" dirty="0" smtClean="0">
                          <a:solidFill>
                            <a:schemeClr val="tx2"/>
                          </a:solidFill>
                          <a:effectLst/>
                          <a:latin typeface="+mj-lt"/>
                          <a:ea typeface="HGPｺﾞｼｯｸM" pitchFamily="50" charset="-128"/>
                        </a:rPr>
                        <a:t>Joint</a:t>
                      </a:r>
                      <a:r>
                        <a:rPr lang="en-US" altLang="ja-JP" sz="1200" b="1" u="none" strike="noStrike" baseline="0" dirty="0" smtClean="0">
                          <a:solidFill>
                            <a:schemeClr val="tx2"/>
                          </a:solidFill>
                          <a:effectLst/>
                          <a:latin typeface="+mj-lt"/>
                          <a:ea typeface="HGPｺﾞｼｯｸM" pitchFamily="50" charset="-128"/>
                        </a:rPr>
                        <a:t> curriculum</a:t>
                      </a:r>
                      <a:r>
                        <a:rPr lang="en-US" altLang="ja-JP" sz="1200" b="1" u="none" strike="noStrike" dirty="0" smtClean="0">
                          <a:solidFill>
                            <a:schemeClr val="tx2"/>
                          </a:solidFill>
                          <a:effectLst/>
                          <a:latin typeface="+mj-lt"/>
                          <a:ea typeface="HGPｺﾞｼｯｸM" pitchFamily="50" charset="-128"/>
                        </a:rPr>
                        <a:t> subjects </a:t>
                      </a:r>
                      <a:endParaRPr lang="ja-JP" altLang="en-US" sz="1200" b="1" i="0" u="none" strike="noStrike" dirty="0" smtClean="0">
                        <a:solidFill>
                          <a:schemeClr val="tx2"/>
                        </a:solidFill>
                        <a:effectLst/>
                        <a:latin typeface="+mj-lt"/>
                        <a:ea typeface="HGPｺﾞｼｯｸM" pitchFamily="50" charset="-128"/>
                      </a:endParaRPr>
                    </a:p>
                  </a:txBody>
                  <a:tcP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200" u="none" strike="noStrike" dirty="0" smtClean="0">
                          <a:solidFill>
                            <a:schemeClr val="tx2"/>
                          </a:solidFill>
                          <a:effectLst/>
                          <a:latin typeface="+mj-lt"/>
                        </a:rPr>
                        <a:t>3 subjects /6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chemeClr val="tx2"/>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200" u="none" strike="noStrike" dirty="0" smtClean="0">
                          <a:solidFill>
                            <a:schemeClr val="tx2"/>
                          </a:solidFill>
                          <a:effectLst/>
                          <a:latin typeface="+mj-lt"/>
                        </a:rPr>
                        <a:t>2 subjects/4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200" u="none" strike="noStrike" dirty="0" smtClean="0">
                          <a:solidFill>
                            <a:schemeClr val="tx2"/>
                          </a:solidFill>
                          <a:effectLst/>
                          <a:latin typeface="+mj-lt"/>
                        </a:rPr>
                        <a:t>4 subjects/8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200" u="none" strike="noStrike" dirty="0" smtClean="0">
                          <a:solidFill>
                            <a:schemeClr val="tx2"/>
                          </a:solidFill>
                          <a:effectLst/>
                          <a:latin typeface="+mj-lt"/>
                        </a:rPr>
                        <a:t>2 subjects/4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lumMod val="40000"/>
                        <a:lumOff val="60000"/>
                      </a:schemeClr>
                    </a:solidFill>
                  </a:tcPr>
                </a:tc>
              </a:tr>
              <a:tr h="336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i="0" u="none" strike="noStrike" dirty="0" smtClean="0">
                          <a:solidFill>
                            <a:schemeClr val="tx2"/>
                          </a:solidFill>
                          <a:effectLst/>
                          <a:latin typeface="+mj-lt"/>
                          <a:ea typeface="HGPｺﾞｼｯｸM" pitchFamily="50" charset="-128"/>
                        </a:rPr>
                        <a:t>Total</a:t>
                      </a:r>
                      <a:endParaRPr lang="ja-JP" altLang="en-US" sz="1200" b="1" i="0" u="none" strike="noStrike" dirty="0" smtClean="0">
                        <a:solidFill>
                          <a:schemeClr val="tx2"/>
                        </a:solidFill>
                        <a:effectLst/>
                        <a:latin typeface="+mj-lt"/>
                        <a:ea typeface="HGPｺﾞｼｯｸM" pitchFamily="50" charset="-128"/>
                      </a:endParaRPr>
                    </a:p>
                  </a:txBody>
                  <a:tcPr>
                    <a:lnL w="19050" cap="flat" cmpd="sng" algn="ctr">
                      <a:solidFill>
                        <a:schemeClr val="tx2"/>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200" u="none" strike="noStrike" dirty="0" smtClean="0">
                          <a:solidFill>
                            <a:schemeClr val="tx2"/>
                          </a:solidFill>
                          <a:effectLst/>
                          <a:latin typeface="+mj-lt"/>
                        </a:rPr>
                        <a:t>21 subjects/38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200" u="none" strike="noStrike" dirty="0" smtClean="0">
                          <a:solidFill>
                            <a:schemeClr val="tx2"/>
                          </a:solidFill>
                          <a:effectLst/>
                          <a:latin typeface="+mj-lt"/>
                        </a:rPr>
                        <a:t>20 subjects/36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B050"/>
                      </a:solidFill>
                      <a:prstDash val="solid"/>
                      <a:round/>
                      <a:headEnd type="none" w="med" len="med"/>
                      <a:tailEnd type="none" w="med" len="med"/>
                    </a:lnL>
                    <a:lnR w="28575" cap="flat" cmpd="sng" algn="ctr">
                      <a:solidFill>
                        <a:srgbClr val="0066FF"/>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200" u="none" strike="noStrike" dirty="0" smtClean="0">
                          <a:solidFill>
                            <a:schemeClr val="tx2"/>
                          </a:solidFill>
                          <a:effectLst/>
                          <a:latin typeface="+mj-lt"/>
                        </a:rPr>
                        <a:t>21 subjects/30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0066FF"/>
                      </a:solidFill>
                      <a:prstDash val="solid"/>
                      <a:round/>
                      <a:headEnd type="none" w="med" len="med"/>
                      <a:tailEnd type="none" w="med" len="med"/>
                    </a:lnL>
                    <a:lnR w="28575" cap="flat" cmpd="sng" algn="ctr">
                      <a:solidFill>
                        <a:srgbClr val="FFC000"/>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200" u="none" strike="noStrike" dirty="0" smtClean="0">
                          <a:solidFill>
                            <a:schemeClr val="tx2"/>
                          </a:solidFill>
                          <a:effectLst/>
                          <a:latin typeface="+mj-lt"/>
                        </a:rPr>
                        <a:t>21 subjects/32 credits</a:t>
                      </a:r>
                      <a:endParaRPr lang="ja-JP" altLang="en-US" sz="1200" b="0" i="0" u="none" strike="noStrike" dirty="0">
                        <a:solidFill>
                          <a:schemeClr val="tx2"/>
                        </a:solidFill>
                        <a:effectLst/>
                        <a:latin typeface="+mj-lt"/>
                        <a:ea typeface="HGPｺﾞｼｯｸM" pitchFamily="50" charset="-128"/>
                      </a:endParaRPr>
                    </a:p>
                  </a:txBody>
                  <a:tcPr marL="6838" marR="6838" marT="9117" marB="0" anchor="ctr">
                    <a:lnL w="28575" cap="flat" cmpd="sng" algn="ctr">
                      <a:solidFill>
                        <a:srgbClr val="FFC000"/>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6">
                        <a:lumMod val="40000"/>
                        <a:lumOff val="60000"/>
                      </a:schemeClr>
                    </a:solidFill>
                  </a:tcPr>
                </a:tc>
              </a:tr>
            </a:tbl>
          </a:graphicData>
        </a:graphic>
      </p:graphicFrame>
      <p:grpSp>
        <p:nvGrpSpPr>
          <p:cNvPr id="7" name="グループ化 6"/>
          <p:cNvGrpSpPr/>
          <p:nvPr/>
        </p:nvGrpSpPr>
        <p:grpSpPr>
          <a:xfrm>
            <a:off x="4716016" y="6275619"/>
            <a:ext cx="4410490" cy="593098"/>
            <a:chOff x="4770022" y="6292286"/>
            <a:chExt cx="4410490" cy="593098"/>
          </a:xfrm>
        </p:grpSpPr>
        <p:pic>
          <p:nvPicPr>
            <p:cNvPr id="8" name="図 7" descr="http://www.tuat.ac.jp/~tuatmcc/tuatapp/img/logo001.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70022" y="6468098"/>
              <a:ext cx="1746194" cy="403735"/>
            </a:xfrm>
            <a:prstGeom prst="rect">
              <a:avLst/>
            </a:prstGeom>
            <a:noFill/>
            <a:ln>
              <a:noFill/>
            </a:ln>
          </p:spPr>
        </p:pic>
        <p:pic>
          <p:nvPicPr>
            <p:cNvPr id="9" name="図 8" descr="http://www.ibaraki.ac.jp/common/img/generalinfo/re_lo_02.gif"/>
            <p:cNvPicPr/>
            <p:nvPr/>
          </p:nvPicPr>
          <p:blipFill rotWithShape="1">
            <a:blip r:embed="rId4" cstate="print">
              <a:extLst>
                <a:ext uri="{28A0092B-C50C-407E-A947-70E740481C1C}">
                  <a14:useLocalDpi xmlns="" xmlns:a14="http://schemas.microsoft.com/office/drawing/2010/main" val="0"/>
                </a:ext>
              </a:extLst>
            </a:blip>
            <a:srcRect t="17086" b="12132"/>
            <a:stretch/>
          </p:blipFill>
          <p:spPr bwMode="auto">
            <a:xfrm>
              <a:off x="6516216" y="6292286"/>
              <a:ext cx="1025312" cy="587519"/>
            </a:xfrm>
            <a:prstGeom prst="rect">
              <a:avLst/>
            </a:prstGeom>
            <a:solidFill>
              <a:schemeClr val="bg1"/>
            </a:solidFill>
            <a:ln>
              <a:noFill/>
            </a:ln>
            <a:extLst>
              <a:ext uri="{53640926-AAD7-44D8-BBD7-CCE9431645EC}">
                <a14:shadowObscured xmlns="" xmlns:a14="http://schemas.microsoft.com/office/drawing/2010/main"/>
              </a:ext>
            </a:extLst>
          </p:spPr>
        </p:pic>
        <p:pic>
          <p:nvPicPr>
            <p:cNvPr id="10" name="図 9" descr="http://www.comp.tmu.ac.jp/library/img/tmu_logo_s.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11333" y="6524863"/>
              <a:ext cx="1669179" cy="360521"/>
            </a:xfrm>
            <a:prstGeom prst="rect">
              <a:avLst/>
            </a:prstGeom>
            <a:noFill/>
            <a:ln>
              <a:noFill/>
            </a:ln>
          </p:spPr>
        </p:pic>
      </p:grpSp>
      <p:sp>
        <p:nvSpPr>
          <p:cNvPr id="11" name="スライド番号プレースホルダ 39"/>
          <p:cNvSpPr>
            <a:spLocks noGrp="1"/>
          </p:cNvSpPr>
          <p:nvPr>
            <p:ph type="sldNum" sz="quarter" idx="12"/>
          </p:nvPr>
        </p:nvSpPr>
        <p:spPr>
          <a:xfrm>
            <a:off x="8496436" y="44624"/>
            <a:ext cx="647564" cy="365125"/>
          </a:xfrm>
        </p:spPr>
        <p:txBody>
          <a:bodyPr/>
          <a:lstStyle/>
          <a:p>
            <a:fld id="{34CA7199-3C5D-4E68-9C58-B1AC079F99BE}" type="slidenum">
              <a:rPr lang="ja-JP" altLang="en-US" smtClean="0">
                <a:solidFill>
                  <a:schemeClr val="bg1"/>
                </a:solidFill>
                <a:latin typeface="+mj-lt"/>
              </a:rPr>
              <a:pPr/>
              <a:t>4</a:t>
            </a:fld>
            <a:endParaRPr lang="ja-JP" altLang="en-US" dirty="0">
              <a:solidFill>
                <a:schemeClr val="bg1"/>
              </a:solidFill>
              <a:latin typeface="+mj-lt"/>
            </a:endParaRPr>
          </a:p>
        </p:txBody>
      </p:sp>
    </p:spTree>
    <p:extLst>
      <p:ext uri="{BB962C8B-B14F-4D97-AF65-F5344CB8AC3E}">
        <p14:creationId xmlns="" xmlns:p14="http://schemas.microsoft.com/office/powerpoint/2010/main" val="2556759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4CA7199-3C5D-4E68-9C58-B1AC079F99BE}" type="slidenum">
              <a:rPr lang="ja-JP" altLang="en-US" smtClean="0"/>
              <a:pPr/>
              <a:t>5</a:t>
            </a:fld>
            <a:endParaRPr lang="ja-JP" altLang="en-US" dirty="0"/>
          </a:p>
        </p:txBody>
      </p:sp>
      <p:graphicFrame>
        <p:nvGraphicFramePr>
          <p:cNvPr id="1026" name="Object 2"/>
          <p:cNvGraphicFramePr>
            <a:graphicFrameLocks noChangeAspect="1"/>
          </p:cNvGraphicFramePr>
          <p:nvPr/>
        </p:nvGraphicFramePr>
        <p:xfrm>
          <a:off x="0" y="0"/>
          <a:ext cx="9132284" cy="6453336"/>
        </p:xfrm>
        <a:graphic>
          <a:graphicData uri="http://schemas.openxmlformats.org/presentationml/2006/ole">
            <p:oleObj spid="_x0000_s1026" name="Acrobat Document" r:id="rId4" imgW="8019898" imgH="5667146" progId="AcroExch.Document.7">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0" y="0"/>
            <a:ext cx="9144000" cy="766763"/>
          </a:xfrm>
          <a:prstGeom prst="rect">
            <a:avLst/>
          </a:prstGeom>
          <a:solidFill>
            <a:srgbClr val="FFFF99"/>
          </a:solidFill>
          <a:ln w="9525">
            <a:noFill/>
            <a:miter lim="800000"/>
            <a:headEnd/>
            <a:tailEnd/>
          </a:ln>
        </p:spPr>
        <p:txBody>
          <a:bodyPr wrap="none" anchor="ctr"/>
          <a:lstStyle/>
          <a:p>
            <a:endParaRPr lang="ja-JP" altLang="en-US" b="0"/>
          </a:p>
        </p:txBody>
      </p:sp>
      <p:sp>
        <p:nvSpPr>
          <p:cNvPr id="409602" name="Rectangle 2"/>
          <p:cNvSpPr>
            <a:spLocks noGrp="1" noChangeArrowheads="1"/>
          </p:cNvSpPr>
          <p:nvPr>
            <p:ph type="title"/>
          </p:nvPr>
        </p:nvSpPr>
        <p:spPr>
          <a:xfrm>
            <a:off x="304800" y="0"/>
            <a:ext cx="8610600" cy="766763"/>
          </a:xfrm>
        </p:spPr>
        <p:txBody>
          <a:bodyPr/>
          <a:lstStyle/>
          <a:p>
            <a:pPr eaLnBrk="1" hangingPunct="1">
              <a:defRPr/>
            </a:pPr>
            <a:r>
              <a:rPr lang="en-US" altLang="ja-JP" b="1" dirty="0" smtClean="0">
                <a:solidFill>
                  <a:srgbClr val="0000CC"/>
                </a:solidFill>
                <a:effectLst>
                  <a:outerShdw blurRad="38100" dist="38100" dir="2700000" algn="tl">
                    <a:srgbClr val="C0C0C0"/>
                  </a:outerShdw>
                </a:effectLst>
              </a:rPr>
              <a:t>TUAT</a:t>
            </a:r>
          </a:p>
        </p:txBody>
      </p:sp>
      <p:sp>
        <p:nvSpPr>
          <p:cNvPr id="5124" name="Rectangle 3"/>
          <p:cNvSpPr>
            <a:spLocks noGrp="1" noChangeArrowheads="1"/>
          </p:cNvSpPr>
          <p:nvPr>
            <p:ph type="body" idx="1"/>
          </p:nvPr>
        </p:nvSpPr>
        <p:spPr>
          <a:xfrm>
            <a:off x="190500" y="723900"/>
            <a:ext cx="8724900" cy="1524000"/>
          </a:xfrm>
        </p:spPr>
        <p:txBody>
          <a:bodyPr>
            <a:normAutofit lnSpcReduction="10000"/>
          </a:bodyPr>
          <a:lstStyle/>
          <a:p>
            <a:pPr marL="0" indent="0" eaLnBrk="1" hangingPunct="1">
              <a:buFontTx/>
              <a:buNone/>
            </a:pPr>
            <a:r>
              <a:rPr lang="en-US" altLang="ja-JP" sz="2400" b="1" smtClean="0"/>
              <a:t>Faculty of Agriculture, Faculty of Engineering and Faculty of Bio-Applications and Systems Engineering (BASE)</a:t>
            </a:r>
          </a:p>
          <a:p>
            <a:pPr marL="820738" lvl="1" eaLnBrk="1" hangingPunct="1">
              <a:buClr>
                <a:schemeClr val="tx1"/>
              </a:buClr>
              <a:buFont typeface="Wingdings" pitchFamily="2" charset="2"/>
              <a:buChar char="Ø"/>
            </a:pPr>
            <a:r>
              <a:rPr lang="en-US" altLang="ja-JP" sz="2000" smtClean="0"/>
              <a:t>400 Faculty members </a:t>
            </a:r>
          </a:p>
          <a:p>
            <a:pPr marL="820738" lvl="1" eaLnBrk="1" hangingPunct="1">
              <a:buFont typeface="Wingdings" pitchFamily="2" charset="2"/>
              <a:buChar char="Ø"/>
            </a:pPr>
            <a:r>
              <a:rPr lang="en-US" altLang="ja-JP" sz="2000" smtClean="0"/>
              <a:t>4,300 Undergraduate students, 2,000 Graduate Students</a:t>
            </a:r>
          </a:p>
        </p:txBody>
      </p:sp>
      <p:pic>
        <p:nvPicPr>
          <p:cNvPr id="5125" name="Picture 4" descr="農学部2"/>
          <p:cNvPicPr>
            <a:picLocks noChangeAspect="1" noChangeArrowheads="1"/>
          </p:cNvPicPr>
          <p:nvPr/>
        </p:nvPicPr>
        <p:blipFill>
          <a:blip r:embed="rId3" cstate="print"/>
          <a:srcRect/>
          <a:stretch>
            <a:fillRect/>
          </a:stretch>
        </p:blipFill>
        <p:spPr bwMode="auto">
          <a:xfrm>
            <a:off x="2884488" y="2713038"/>
            <a:ext cx="6100762" cy="1484312"/>
          </a:xfrm>
          <a:prstGeom prst="rect">
            <a:avLst/>
          </a:prstGeom>
          <a:noFill/>
          <a:ln w="9525">
            <a:noFill/>
            <a:miter lim="800000"/>
            <a:headEnd/>
            <a:tailEnd/>
          </a:ln>
        </p:spPr>
      </p:pic>
      <p:sp>
        <p:nvSpPr>
          <p:cNvPr id="5126" name="Text Box 5"/>
          <p:cNvSpPr txBox="1">
            <a:spLocks noChangeArrowheads="1"/>
          </p:cNvSpPr>
          <p:nvPr/>
        </p:nvSpPr>
        <p:spPr bwMode="auto">
          <a:xfrm>
            <a:off x="282575" y="2301875"/>
            <a:ext cx="8502650" cy="457200"/>
          </a:xfrm>
          <a:prstGeom prst="rect">
            <a:avLst/>
          </a:prstGeom>
          <a:noFill/>
          <a:ln w="9525">
            <a:noFill/>
            <a:miter lim="800000"/>
            <a:headEnd/>
            <a:tailEnd/>
          </a:ln>
        </p:spPr>
        <p:txBody>
          <a:bodyPr>
            <a:spAutoFit/>
          </a:bodyPr>
          <a:lstStyle/>
          <a:p>
            <a:pPr algn="l" fontAlgn="ctr">
              <a:spcBef>
                <a:spcPct val="50000"/>
              </a:spcBef>
            </a:pPr>
            <a:r>
              <a:rPr lang="en-US" altLang="ja-JP" sz="2400">
                <a:latin typeface="Arial" charset="0"/>
                <a:ea typeface="メイリオ" pitchFamily="50" charset="-128"/>
              </a:rPr>
              <a:t>Fuchu campus (Faculty of Agriculture)</a:t>
            </a:r>
          </a:p>
        </p:txBody>
      </p:sp>
      <p:pic>
        <p:nvPicPr>
          <p:cNvPr id="5127" name="Picture 6" descr="button_agri_pic"/>
          <p:cNvPicPr>
            <a:picLocks noChangeAspect="1" noChangeArrowheads="1"/>
          </p:cNvPicPr>
          <p:nvPr/>
        </p:nvPicPr>
        <p:blipFill>
          <a:blip r:embed="rId4" cstate="print"/>
          <a:srcRect/>
          <a:stretch>
            <a:fillRect/>
          </a:stretch>
        </p:blipFill>
        <p:spPr bwMode="auto">
          <a:xfrm>
            <a:off x="266700" y="2722563"/>
            <a:ext cx="2405063" cy="1482725"/>
          </a:xfrm>
          <a:prstGeom prst="rect">
            <a:avLst/>
          </a:prstGeom>
          <a:noFill/>
          <a:ln w="9525">
            <a:noFill/>
            <a:miter lim="800000"/>
            <a:headEnd/>
            <a:tailEnd/>
          </a:ln>
        </p:spPr>
      </p:pic>
      <p:pic>
        <p:nvPicPr>
          <p:cNvPr id="5128" name="Picture 7" descr="DSC00086_2"/>
          <p:cNvPicPr>
            <a:picLocks noChangeAspect="1" noChangeArrowheads="1"/>
          </p:cNvPicPr>
          <p:nvPr/>
        </p:nvPicPr>
        <p:blipFill>
          <a:blip r:embed="rId5" cstate="print"/>
          <a:srcRect/>
          <a:stretch>
            <a:fillRect/>
          </a:stretch>
        </p:blipFill>
        <p:spPr bwMode="auto">
          <a:xfrm>
            <a:off x="2976563" y="4714875"/>
            <a:ext cx="2093912" cy="1568450"/>
          </a:xfrm>
          <a:prstGeom prst="rect">
            <a:avLst/>
          </a:prstGeom>
          <a:noFill/>
          <a:ln w="9525">
            <a:noFill/>
            <a:miter lim="800000"/>
            <a:headEnd/>
            <a:tailEnd/>
          </a:ln>
        </p:spPr>
      </p:pic>
      <p:pic>
        <p:nvPicPr>
          <p:cNvPr id="5129" name="Picture 8" descr="DSC_0001_2"/>
          <p:cNvPicPr>
            <a:picLocks noChangeAspect="1" noChangeArrowheads="1"/>
          </p:cNvPicPr>
          <p:nvPr/>
        </p:nvPicPr>
        <p:blipFill>
          <a:blip r:embed="rId6" cstate="print"/>
          <a:srcRect/>
          <a:stretch>
            <a:fillRect/>
          </a:stretch>
        </p:blipFill>
        <p:spPr bwMode="auto">
          <a:xfrm>
            <a:off x="303213" y="4719638"/>
            <a:ext cx="2374900" cy="1573212"/>
          </a:xfrm>
          <a:prstGeom prst="rect">
            <a:avLst/>
          </a:prstGeom>
          <a:noFill/>
          <a:ln w="9525">
            <a:noFill/>
            <a:miter lim="800000"/>
            <a:headEnd/>
            <a:tailEnd/>
          </a:ln>
        </p:spPr>
      </p:pic>
      <p:pic>
        <p:nvPicPr>
          <p:cNvPr id="5130" name="Picture 9" descr="DSC01139_2"/>
          <p:cNvPicPr>
            <a:picLocks noChangeAspect="1" noChangeArrowheads="1"/>
          </p:cNvPicPr>
          <p:nvPr/>
        </p:nvPicPr>
        <p:blipFill>
          <a:blip r:embed="rId7" cstate="print"/>
          <a:srcRect/>
          <a:stretch>
            <a:fillRect/>
          </a:stretch>
        </p:blipFill>
        <p:spPr bwMode="auto">
          <a:xfrm>
            <a:off x="5340350" y="4719638"/>
            <a:ext cx="2073275" cy="1554162"/>
          </a:xfrm>
          <a:prstGeom prst="rect">
            <a:avLst/>
          </a:prstGeom>
          <a:noFill/>
          <a:ln w="9525">
            <a:noFill/>
            <a:miter lim="800000"/>
            <a:headEnd/>
            <a:tailEnd/>
          </a:ln>
        </p:spPr>
      </p:pic>
      <p:sp>
        <p:nvSpPr>
          <p:cNvPr id="5131" name="Text Box 10"/>
          <p:cNvSpPr txBox="1">
            <a:spLocks noChangeArrowheads="1"/>
          </p:cNvSpPr>
          <p:nvPr/>
        </p:nvSpPr>
        <p:spPr bwMode="auto">
          <a:xfrm>
            <a:off x="234950" y="4311650"/>
            <a:ext cx="8601075" cy="457200"/>
          </a:xfrm>
          <a:prstGeom prst="rect">
            <a:avLst/>
          </a:prstGeom>
          <a:noFill/>
          <a:ln w="9525">
            <a:noFill/>
            <a:miter lim="800000"/>
            <a:headEnd/>
            <a:tailEnd/>
          </a:ln>
        </p:spPr>
        <p:txBody>
          <a:bodyPr>
            <a:spAutoFit/>
          </a:bodyPr>
          <a:lstStyle/>
          <a:p>
            <a:pPr algn="l" fontAlgn="ctr">
              <a:spcBef>
                <a:spcPct val="50000"/>
              </a:spcBef>
            </a:pPr>
            <a:r>
              <a:rPr lang="en-US" altLang="ja-JP" sz="2400">
                <a:latin typeface="Arial" charset="0"/>
                <a:ea typeface="メイリオ" pitchFamily="50" charset="-128"/>
              </a:rPr>
              <a:t>Koganei campus (Faculty of Engineering, BASE)</a:t>
            </a:r>
          </a:p>
        </p:txBody>
      </p:sp>
      <p:sp>
        <p:nvSpPr>
          <p:cNvPr id="5132" name="スライド番号プレースホルダ 4"/>
          <p:cNvSpPr txBox="1">
            <a:spLocks noGrp="1"/>
          </p:cNvSpPr>
          <p:nvPr/>
        </p:nvSpPr>
        <p:spPr bwMode="auto">
          <a:xfrm>
            <a:off x="6902450" y="6024563"/>
            <a:ext cx="2133600" cy="288925"/>
          </a:xfrm>
          <a:prstGeom prst="rect">
            <a:avLst/>
          </a:prstGeom>
          <a:noFill/>
          <a:ln w="9525">
            <a:noFill/>
            <a:miter lim="800000"/>
            <a:headEnd/>
            <a:tailEnd/>
          </a:ln>
        </p:spPr>
        <p:txBody>
          <a:bodyPr/>
          <a:lstStyle/>
          <a:p>
            <a:pPr algn="r"/>
            <a:fld id="{0DE81268-C1EB-4E79-8100-09658452254B}" type="slidenum">
              <a:rPr lang="en-US" altLang="ja-JP" sz="1400" b="0">
                <a:latin typeface="Arial" charset="0"/>
              </a:rPr>
              <a:pPr algn="r"/>
              <a:t>6</a:t>
            </a:fld>
            <a:endParaRPr lang="en-US" altLang="ja-JP" sz="1400" b="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9144000" cy="766763"/>
          </a:xfrm>
          <a:prstGeom prst="rect">
            <a:avLst/>
          </a:prstGeom>
          <a:solidFill>
            <a:srgbClr val="FFFF99"/>
          </a:solidFill>
          <a:ln w="9525">
            <a:noFill/>
            <a:miter lim="800000"/>
            <a:headEnd/>
            <a:tailEnd/>
          </a:ln>
        </p:spPr>
        <p:txBody>
          <a:bodyPr wrap="none" anchor="ctr"/>
          <a:lstStyle/>
          <a:p>
            <a:endParaRPr lang="ja-JP" altLang="en-US" b="0"/>
          </a:p>
        </p:txBody>
      </p:sp>
      <p:sp>
        <p:nvSpPr>
          <p:cNvPr id="6147" name="Rectangle 2"/>
          <p:cNvSpPr>
            <a:spLocks noChangeArrowheads="1"/>
          </p:cNvSpPr>
          <p:nvPr/>
        </p:nvSpPr>
        <p:spPr bwMode="auto">
          <a:xfrm>
            <a:off x="533400" y="152400"/>
            <a:ext cx="8077200" cy="625475"/>
          </a:xfrm>
          <a:prstGeom prst="rect">
            <a:avLst/>
          </a:prstGeom>
          <a:noFill/>
          <a:ln w="9525">
            <a:noFill/>
            <a:miter lim="800000"/>
            <a:headEnd/>
            <a:tailEnd/>
          </a:ln>
        </p:spPr>
        <p:txBody>
          <a:bodyPr lIns="92075" tIns="46038" rIns="92075" bIns="46038" anchor="ctr"/>
          <a:lstStyle/>
          <a:p>
            <a:endParaRPr lang="ja-JP" altLang="ja-JP" sz="4000" b="0">
              <a:solidFill>
                <a:schemeClr val="tx2"/>
              </a:solidFill>
            </a:endParaRPr>
          </a:p>
        </p:txBody>
      </p:sp>
      <p:sp>
        <p:nvSpPr>
          <p:cNvPr id="439304" name="Rectangle 8"/>
          <p:cNvSpPr>
            <a:spLocks noGrp="1" noChangeArrowheads="1"/>
          </p:cNvSpPr>
          <p:nvPr>
            <p:ph type="title"/>
          </p:nvPr>
        </p:nvSpPr>
        <p:spPr>
          <a:xfrm>
            <a:off x="533400" y="-106363"/>
            <a:ext cx="8229600" cy="1143001"/>
          </a:xfrm>
        </p:spPr>
        <p:txBody>
          <a:bodyPr/>
          <a:lstStyle/>
          <a:p>
            <a:pPr eaLnBrk="1" hangingPunct="1">
              <a:defRPr/>
            </a:pPr>
            <a:r>
              <a:rPr lang="en-US" altLang="ja-JP" b="1" smtClean="0">
                <a:solidFill>
                  <a:srgbClr val="0000CC"/>
                </a:solidFill>
                <a:effectLst>
                  <a:outerShdw blurRad="38100" dist="38100" dir="2700000" algn="tl">
                    <a:srgbClr val="C0C0C0"/>
                  </a:outerShdw>
                </a:effectLst>
              </a:rPr>
              <a:t>Where are we from? </a:t>
            </a:r>
          </a:p>
        </p:txBody>
      </p:sp>
      <p:sp>
        <p:nvSpPr>
          <p:cNvPr id="6149" name="スライド番号プレースホルダ 4"/>
          <p:cNvSpPr txBox="1">
            <a:spLocks noGrp="1"/>
          </p:cNvSpPr>
          <p:nvPr/>
        </p:nvSpPr>
        <p:spPr bwMode="auto">
          <a:xfrm>
            <a:off x="6902450" y="6024563"/>
            <a:ext cx="2133600" cy="288925"/>
          </a:xfrm>
          <a:prstGeom prst="rect">
            <a:avLst/>
          </a:prstGeom>
          <a:noFill/>
          <a:ln w="9525">
            <a:noFill/>
            <a:miter lim="800000"/>
            <a:headEnd/>
            <a:tailEnd/>
          </a:ln>
        </p:spPr>
        <p:txBody>
          <a:bodyPr/>
          <a:lstStyle/>
          <a:p>
            <a:pPr algn="r"/>
            <a:fld id="{C3AAF8C3-8738-4E86-9718-2484A8C0ABAB}" type="slidenum">
              <a:rPr lang="en-US" altLang="ja-JP" sz="1400" b="0">
                <a:latin typeface="Arial" charset="0"/>
              </a:rPr>
              <a:pPr algn="r"/>
              <a:t>7</a:t>
            </a:fld>
            <a:endParaRPr lang="en-US" altLang="ja-JP" sz="1400" b="0">
              <a:latin typeface="Arial" charset="0"/>
            </a:endParaRPr>
          </a:p>
        </p:txBody>
      </p:sp>
      <p:pic>
        <p:nvPicPr>
          <p:cNvPr id="6150" name="Picture 2"/>
          <p:cNvPicPr>
            <a:picLocks noChangeAspect="1" noChangeArrowheads="1"/>
          </p:cNvPicPr>
          <p:nvPr/>
        </p:nvPicPr>
        <p:blipFill>
          <a:blip r:embed="rId3" cstate="print"/>
          <a:srcRect/>
          <a:stretch>
            <a:fillRect/>
          </a:stretch>
        </p:blipFill>
        <p:spPr bwMode="auto">
          <a:xfrm>
            <a:off x="123825" y="1262063"/>
            <a:ext cx="8831263" cy="3762375"/>
          </a:xfrm>
          <a:prstGeom prst="rect">
            <a:avLst/>
          </a:prstGeom>
          <a:noFill/>
          <a:ln w="57150" algn="ctr">
            <a:noFill/>
            <a:miter lim="800000"/>
            <a:headEnd/>
            <a:tailEnd/>
          </a:ln>
        </p:spPr>
      </p:pic>
      <p:sp>
        <p:nvSpPr>
          <p:cNvPr id="6151" name="AutoShape 11"/>
          <p:cNvSpPr>
            <a:spLocks noChangeArrowheads="1"/>
          </p:cNvSpPr>
          <p:nvPr/>
        </p:nvSpPr>
        <p:spPr bwMode="auto">
          <a:xfrm rot="5400000">
            <a:off x="5952332" y="4075906"/>
            <a:ext cx="677862" cy="3648075"/>
          </a:xfrm>
          <a:prstGeom prst="wedgeRoundRectCallout">
            <a:avLst>
              <a:gd name="adj1" fmla="val -335407"/>
              <a:gd name="adj2" fmla="val 59722"/>
              <a:gd name="adj3" fmla="val 16667"/>
            </a:avLst>
          </a:prstGeom>
          <a:solidFill>
            <a:srgbClr val="CCFFFF">
              <a:alpha val="29019"/>
            </a:srgbClr>
          </a:solidFill>
          <a:ln w="57150" algn="ctr">
            <a:solidFill>
              <a:srgbClr val="0000FF"/>
            </a:solidFill>
            <a:miter lim="800000"/>
            <a:headEnd/>
            <a:tailEnd/>
          </a:ln>
        </p:spPr>
        <p:txBody>
          <a:bodyPr rot="10800000" vert="eaVert" lIns="18000" tIns="0" rIns="18000" anchor="ctr"/>
          <a:lstStyle/>
          <a:p>
            <a:endParaRPr lang="ja-JP" altLang="ja-JP" b="0"/>
          </a:p>
        </p:txBody>
      </p:sp>
      <p:sp>
        <p:nvSpPr>
          <p:cNvPr id="6152" name="Text Box 9"/>
          <p:cNvSpPr txBox="1">
            <a:spLocks noChangeArrowheads="1"/>
          </p:cNvSpPr>
          <p:nvPr/>
        </p:nvSpPr>
        <p:spPr bwMode="auto">
          <a:xfrm>
            <a:off x="4854575" y="5718175"/>
            <a:ext cx="2911475" cy="446088"/>
          </a:xfrm>
          <a:prstGeom prst="rect">
            <a:avLst/>
          </a:prstGeom>
          <a:noFill/>
          <a:ln w="57150" algn="ctr">
            <a:noFill/>
            <a:miter lim="800000"/>
            <a:headEnd/>
            <a:tailEnd/>
          </a:ln>
        </p:spPr>
        <p:txBody>
          <a:bodyPr lIns="18000" tIns="0" rIns="18000">
            <a:spAutoFit/>
          </a:bodyPr>
          <a:lstStyle/>
          <a:p>
            <a:pPr>
              <a:spcBef>
                <a:spcPct val="50000"/>
              </a:spcBef>
            </a:pPr>
            <a:r>
              <a:rPr lang="en-US" altLang="ja-JP" b="0"/>
              <a:t>High Quality of Life</a:t>
            </a:r>
          </a:p>
        </p:txBody>
      </p:sp>
      <p:sp>
        <p:nvSpPr>
          <p:cNvPr id="6153" name="Text Box 9"/>
          <p:cNvSpPr txBox="1">
            <a:spLocks noChangeArrowheads="1"/>
          </p:cNvSpPr>
          <p:nvPr/>
        </p:nvSpPr>
        <p:spPr bwMode="auto">
          <a:xfrm>
            <a:off x="7796213" y="962025"/>
            <a:ext cx="1436687" cy="447675"/>
          </a:xfrm>
          <a:prstGeom prst="rect">
            <a:avLst/>
          </a:prstGeom>
          <a:solidFill>
            <a:schemeClr val="bg1"/>
          </a:solidFill>
          <a:ln w="9525">
            <a:noFill/>
            <a:miter lim="800000"/>
            <a:headEnd/>
            <a:tailEnd/>
          </a:ln>
        </p:spPr>
        <p:txBody>
          <a:bodyPr lIns="18000" tIns="0" rIns="18000">
            <a:spAutoFit/>
          </a:bodyPr>
          <a:lstStyle/>
          <a:p>
            <a:pPr>
              <a:spcBef>
                <a:spcPct val="50000"/>
              </a:spcBef>
            </a:pPr>
            <a:r>
              <a:rPr lang="en-US" altLang="ja-JP" b="0"/>
              <a:t>Narita</a:t>
            </a:r>
          </a:p>
        </p:txBody>
      </p:sp>
      <p:sp>
        <p:nvSpPr>
          <p:cNvPr id="6154" name="Text Box 9"/>
          <p:cNvSpPr txBox="1">
            <a:spLocks noChangeArrowheads="1"/>
          </p:cNvSpPr>
          <p:nvPr/>
        </p:nvSpPr>
        <p:spPr bwMode="auto">
          <a:xfrm>
            <a:off x="4854575" y="2101850"/>
            <a:ext cx="1436688" cy="446088"/>
          </a:xfrm>
          <a:prstGeom prst="rect">
            <a:avLst/>
          </a:prstGeom>
          <a:solidFill>
            <a:schemeClr val="bg1"/>
          </a:solidFill>
          <a:ln w="9525">
            <a:noFill/>
            <a:miter lim="800000"/>
            <a:headEnd/>
            <a:tailEnd/>
          </a:ln>
        </p:spPr>
        <p:txBody>
          <a:bodyPr lIns="18000" tIns="0" rIns="18000">
            <a:spAutoFit/>
          </a:bodyPr>
          <a:lstStyle/>
          <a:p>
            <a:pPr>
              <a:spcBef>
                <a:spcPct val="50000"/>
              </a:spcBef>
            </a:pPr>
            <a:r>
              <a:rPr lang="en-US" altLang="ja-JP" b="0"/>
              <a:t>Shinjuku</a:t>
            </a:r>
          </a:p>
        </p:txBody>
      </p:sp>
      <p:sp>
        <p:nvSpPr>
          <p:cNvPr id="6155" name="Text Box 9"/>
          <p:cNvSpPr txBox="1">
            <a:spLocks noChangeArrowheads="1"/>
          </p:cNvSpPr>
          <p:nvPr/>
        </p:nvSpPr>
        <p:spPr bwMode="auto">
          <a:xfrm>
            <a:off x="6291263" y="2697163"/>
            <a:ext cx="1214437" cy="446087"/>
          </a:xfrm>
          <a:prstGeom prst="rect">
            <a:avLst/>
          </a:prstGeom>
          <a:solidFill>
            <a:schemeClr val="bg1"/>
          </a:solidFill>
          <a:ln w="9525">
            <a:noFill/>
            <a:miter lim="800000"/>
            <a:headEnd/>
            <a:tailEnd/>
          </a:ln>
        </p:spPr>
        <p:txBody>
          <a:bodyPr lIns="18000" tIns="0" rIns="18000">
            <a:spAutoFit/>
          </a:bodyPr>
          <a:lstStyle/>
          <a:p>
            <a:pPr>
              <a:spcBef>
                <a:spcPct val="50000"/>
              </a:spcBef>
            </a:pPr>
            <a:r>
              <a:rPr lang="en-US" altLang="ja-JP" b="0"/>
              <a:t>Tokyo</a:t>
            </a:r>
          </a:p>
        </p:txBody>
      </p:sp>
      <p:sp>
        <p:nvSpPr>
          <p:cNvPr id="6156" name="左右矢印 5"/>
          <p:cNvSpPr>
            <a:spLocks noChangeArrowheads="1"/>
          </p:cNvSpPr>
          <p:nvPr/>
        </p:nvSpPr>
        <p:spPr bwMode="auto">
          <a:xfrm>
            <a:off x="3421063" y="2565400"/>
            <a:ext cx="3084512" cy="468313"/>
          </a:xfrm>
          <a:prstGeom prst="leftRightArrow">
            <a:avLst>
              <a:gd name="adj1" fmla="val 50000"/>
              <a:gd name="adj2" fmla="val 87636"/>
            </a:avLst>
          </a:prstGeom>
          <a:solidFill>
            <a:srgbClr val="FF0000"/>
          </a:solidFill>
          <a:ln w="57150" cap="sq" algn="ctr">
            <a:solidFill>
              <a:srgbClr val="FF0000"/>
            </a:solidFill>
            <a:bevel/>
            <a:headEnd/>
            <a:tailEnd/>
          </a:ln>
        </p:spPr>
        <p:txBody>
          <a:bodyPr wrap="none" lIns="18000" tIns="0" rIns="18000" anchor="ctr"/>
          <a:lstStyle/>
          <a:p>
            <a:r>
              <a:rPr lang="en-US" altLang="ja-JP">
                <a:solidFill>
                  <a:schemeClr val="bg1"/>
                </a:solidFill>
              </a:rPr>
              <a:t>30minutes</a:t>
            </a:r>
            <a:endParaRPr lang="en-US" altLang="ja-JP" b="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34CA7199-3C5D-4E68-9C58-B1AC079F99BE}" type="slidenum">
              <a:rPr kumimoji="1" lang="ja-JP" altLang="en-US" smtClean="0"/>
              <a:pPr/>
              <a:t>8</a:t>
            </a:fld>
            <a:endParaRPr kumimoji="1" lang="ja-JP" altLang="en-US"/>
          </a:p>
        </p:txBody>
      </p:sp>
      <p:sp>
        <p:nvSpPr>
          <p:cNvPr id="5" name="Rectangle 11"/>
          <p:cNvSpPr>
            <a:spLocks noChangeArrowheads="1"/>
          </p:cNvSpPr>
          <p:nvPr/>
        </p:nvSpPr>
        <p:spPr bwMode="auto">
          <a:xfrm>
            <a:off x="0" y="0"/>
            <a:ext cx="9144000" cy="766763"/>
          </a:xfrm>
          <a:prstGeom prst="rect">
            <a:avLst/>
          </a:prstGeom>
          <a:solidFill>
            <a:srgbClr val="FFFF99"/>
          </a:solidFill>
          <a:ln w="9525">
            <a:noFill/>
            <a:miter lim="800000"/>
            <a:headEnd/>
            <a:tailEnd/>
          </a:ln>
        </p:spPr>
        <p:txBody>
          <a:bodyPr wrap="none" anchor="ctr"/>
          <a:lstStyle/>
          <a:p>
            <a:endParaRPr lang="ja-JP" altLang="en-US" b="0"/>
          </a:p>
        </p:txBody>
      </p:sp>
      <p:sp>
        <p:nvSpPr>
          <p:cNvPr id="6" name="Rectangle 2"/>
          <p:cNvSpPr>
            <a:spLocks noGrp="1" noChangeArrowheads="1"/>
          </p:cNvSpPr>
          <p:nvPr>
            <p:ph type="title"/>
          </p:nvPr>
        </p:nvSpPr>
        <p:spPr>
          <a:xfrm>
            <a:off x="304800" y="0"/>
            <a:ext cx="8610600" cy="766763"/>
          </a:xfrm>
        </p:spPr>
        <p:txBody>
          <a:bodyPr/>
          <a:lstStyle/>
          <a:p>
            <a:pPr eaLnBrk="1" hangingPunct="1">
              <a:defRPr/>
            </a:pPr>
            <a:r>
              <a:rPr lang="en-US" altLang="ja-JP" b="1" dirty="0" smtClean="0">
                <a:solidFill>
                  <a:srgbClr val="0000CC"/>
                </a:solidFill>
                <a:effectLst>
                  <a:outerShdw blurRad="38100" dist="38100" dir="2700000" algn="tl">
                    <a:srgbClr val="C0C0C0"/>
                  </a:outerShdw>
                </a:effectLst>
              </a:rPr>
              <a:t>Tokyo Metropolitan University</a:t>
            </a:r>
          </a:p>
        </p:txBody>
      </p:sp>
      <p:pic>
        <p:nvPicPr>
          <p:cNvPr id="8" name="図 7" descr="map-minamiosawa.png"/>
          <p:cNvPicPr>
            <a:picLocks noChangeAspect="1"/>
          </p:cNvPicPr>
          <p:nvPr/>
        </p:nvPicPr>
        <p:blipFill>
          <a:blip r:embed="rId3" cstate="print"/>
          <a:stretch>
            <a:fillRect/>
          </a:stretch>
        </p:blipFill>
        <p:spPr>
          <a:xfrm>
            <a:off x="35495" y="764704"/>
            <a:ext cx="8902807" cy="3672408"/>
          </a:xfrm>
          <a:prstGeom prst="rect">
            <a:avLst/>
          </a:prstGeom>
        </p:spPr>
      </p:pic>
      <p:pic>
        <p:nvPicPr>
          <p:cNvPr id="9" name="図 8" descr="international.jpg"/>
          <p:cNvPicPr>
            <a:picLocks noChangeAspect="1"/>
          </p:cNvPicPr>
          <p:nvPr/>
        </p:nvPicPr>
        <p:blipFill>
          <a:blip r:embed="rId4" cstate="print"/>
          <a:stretch>
            <a:fillRect/>
          </a:stretch>
        </p:blipFill>
        <p:spPr>
          <a:xfrm>
            <a:off x="3059832" y="3477594"/>
            <a:ext cx="4568056" cy="304775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4017</TotalTime>
  <Words>1273</Words>
  <Application>Microsoft Office PowerPoint</Application>
  <PresentationFormat>画面に合わせる (4:3)</PresentationFormat>
  <Paragraphs>216</Paragraphs>
  <Slides>11</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3" baseType="lpstr">
      <vt:lpstr>Office テーマ</vt:lpstr>
      <vt:lpstr>Acrobat Document</vt:lpstr>
      <vt:lpstr>スライド 0</vt:lpstr>
      <vt:lpstr>スライド 1</vt:lpstr>
      <vt:lpstr>スライド 2</vt:lpstr>
      <vt:lpstr>スライド 3</vt:lpstr>
      <vt:lpstr>スライド 4</vt:lpstr>
      <vt:lpstr>スライド 5</vt:lpstr>
      <vt:lpstr>TUAT</vt:lpstr>
      <vt:lpstr>Where are we from? </vt:lpstr>
      <vt:lpstr>Tokyo Metropolitan University</vt:lpstr>
      <vt:lpstr>Ibaraki University</vt:lpstr>
      <vt:lpstr>Spectrum of Globalization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ASEAN発、環境に配慮した食料供給・ 技術革新・地域づくりを担う次世代人材養成</dc:title>
  <dc:creator>Fujii</dc:creator>
  <cp:lastModifiedBy>hands</cp:lastModifiedBy>
  <cp:revision>236</cp:revision>
  <cp:lastPrinted>2013-11-20T09:01:57Z</cp:lastPrinted>
  <dcterms:created xsi:type="dcterms:W3CDTF">2013-11-20T04:23:34Z</dcterms:created>
  <dcterms:modified xsi:type="dcterms:W3CDTF">2014-02-21T03:10:07Z</dcterms:modified>
</cp:coreProperties>
</file>